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959" autoAdjust="0"/>
  </p:normalViewPr>
  <p:slideViewPr>
    <p:cSldViewPr snapToGrid="0">
      <p:cViewPr varScale="1">
        <p:scale>
          <a:sx n="43" d="100"/>
          <a:sy n="43" d="100"/>
        </p:scale>
        <p:origin x="19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5AA91-897A-4E77-BCCA-EB01E010ECBE}" type="datetimeFigureOut">
              <a:rPr lang="en-GB" smtClean="0"/>
              <a:t>06/11/2021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DDDCA-59E0-4E0A-AA42-551F3441CBE5}" type="slidenum">
              <a:rPr lang="en-GB" smtClean="0"/>
              <a:t>‹Nr.›</a:t>
            </a:fld>
            <a:endParaRPr lang="en-GB"/>
          </a:p>
        </p:txBody>
      </p:sp>
    </p:spTree>
    <p:extLst>
      <p:ext uri="{BB962C8B-B14F-4D97-AF65-F5344CB8AC3E}">
        <p14:creationId xmlns:p14="http://schemas.microsoft.com/office/powerpoint/2010/main" val="12431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limate.nasa.gov/vital-signs/sea-level/" TargetMode="External"/><Relationship Id="rId7" Type="http://schemas.openxmlformats.org/officeDocument/2006/relationships/hyperlink" Target="https://zenodo.org/record/3862995/files/global_basin_timeseries.xlsx?download=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oi.org/10.1038/s41586-020-2591-3" TargetMode="External"/><Relationship Id="rId5" Type="http://schemas.openxmlformats.org/officeDocument/2006/relationships/hyperlink" Target="https://podaac-tools.jpl.nasa.gov/drive/files/allData/merged_alt/L2/TP_J1_OSTM/global_mean_sea_level/GMSL_TPJAOS_5.0_199209_202010.txt" TargetMode="External"/><Relationship Id="rId4" Type="http://schemas.openxmlformats.org/officeDocument/2006/relationships/hyperlink" Target="http://dx.doi.org/10.5067/GMSLM-TJ15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07/s11207-019-1555-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ithub.com/fmenardo/2minutes4futur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dc.noaa.gov/paleo-search/study/17975" TargetMode="External"/><Relationship Id="rId3" Type="http://schemas.openxmlformats.org/officeDocument/2006/relationships/hyperlink" Target="https://www.metoffice.gov.uk/hadobs/hadcrut4/" TargetMode="External"/><Relationship Id="rId7" Type="http://schemas.openxmlformats.org/officeDocument/2006/relationships/hyperlink" Target="https://www.esrl.noaa.gov/gmd/webdata/ccgg/trends/co2/co2_annmean_mlo.tx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 Id="rId9" Type="http://schemas.openxmlformats.org/officeDocument/2006/relationships/hyperlink" Target="https://ourworldindata.org/co2-and-other-greenhouse-gas-emiss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srl.noaa.gov/gmd/webdata/ccgg/trends/co2/co2_annmean_mlo.tx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ourworldindata.org/co2-and-other-greenhouse-gas-emissions/" TargetMode="External"/><Relationship Id="rId4" Type="http://schemas.openxmlformats.org/officeDocument/2006/relationships/hyperlink" Target="https://www.ncdc.noaa.gov/paleo-search/study/1797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i.org/10.1073/pnas.171731211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2 Minutes for Future is an initiative of Scientists for Future. The idea is to dedicate a part of scientific presentations (seminar, lectures, conferences..) to raise awareness among the scientific community. The goal is to motivate other </a:t>
            </a:r>
            <a:r>
              <a:rPr lang="en-US" dirty="0" err="1">
                <a:latin typeface="Lato" panose="020B0604020202020204" charset="0"/>
                <a:ea typeface="Lato" panose="020B0604020202020204" charset="0"/>
                <a:cs typeface="Lato" panose="020B0604020202020204" charset="0"/>
              </a:rPr>
              <a:t>sceientists</a:t>
            </a:r>
            <a:r>
              <a:rPr lang="en-US" dirty="0">
                <a:latin typeface="Lato" panose="020B0604020202020204" charset="0"/>
                <a:ea typeface="Lato" panose="020B0604020202020204" charset="0"/>
                <a:cs typeface="Lato" panose="020B0604020202020204" charset="0"/>
              </a:rPr>
              <a:t> to engage and become active. Toward the end of the presentation there is a slide listing many different ways to engage for scientists (including joining 2minutes4future)</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 ©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endParaRPr lang="en-US" b="1" dirty="0">
              <a:latin typeface="Lato" panose="020B0604020202020204" charset="0"/>
              <a:ea typeface="Lato" panose="020B0604020202020204" charset="0"/>
              <a:cs typeface="Lato" panose="020B0604020202020204" charset="0"/>
            </a:endParaRP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a:t>
            </a:fld>
            <a:endParaRPr lang="en-GB"/>
          </a:p>
        </p:txBody>
      </p:sp>
    </p:spTree>
    <p:extLst>
      <p:ext uri="{BB962C8B-B14F-4D97-AF65-F5344CB8AC3E}">
        <p14:creationId xmlns:p14="http://schemas.microsoft.com/office/powerpoint/2010/main" val="258733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20860" rtl="0" eaLnBrk="0" fontAlgn="base" latinLnBrk="0" hangingPunct="0">
              <a:lnSpc>
                <a:spcPct val="100000"/>
              </a:lnSpc>
              <a:buClrTx/>
              <a:buSzTx/>
              <a:buFontTx/>
              <a:buNone/>
              <a:tabLst/>
              <a:defRPr/>
            </a:pPr>
            <a:r>
              <a:rPr lang="en-US" b="1" i="0" u="none" strike="noStrike" kern="1200" dirty="0">
                <a:effectLst/>
                <a:latin typeface="Lato" panose="020B0604020202020204" charset="0"/>
                <a:ea typeface="Lato" panose="020B0604020202020204" charset="0"/>
                <a:cs typeface="Lato" panose="020B0604020202020204" charset="0"/>
              </a:rPr>
              <a:t>SPEAKER NOTES:</a:t>
            </a:r>
          </a:p>
          <a:p>
            <a:pPr marL="0" marR="0" lvl="0" indent="0" defTabSz="920860" rtl="0" eaLnBrk="0" fontAlgn="base" latinLnBrk="0" hangingPunct="0">
              <a:lnSpc>
                <a:spcPct val="100000"/>
              </a:lnSpc>
              <a:buClrTx/>
              <a:buSzTx/>
              <a:buFontTx/>
              <a:buNone/>
              <a:tabLst/>
              <a:defRPr/>
            </a:pPr>
            <a:endParaRPr lang="en-US" b="0" i="0" u="none" strike="noStrike" kern="1200" dirty="0">
              <a:effectLst/>
              <a:latin typeface="Lato" panose="020B0604020202020204" charset="0"/>
              <a:ea typeface="Lato" panose="020B0604020202020204" charset="0"/>
              <a:cs typeface="Lato" panose="020B0604020202020204" charset="0"/>
            </a:endParaRPr>
          </a:p>
          <a:p>
            <a:pPr marL="0" marR="0" lvl="0" indent="0" defTabSz="920860" rtl="0" eaLnBrk="0" fontAlgn="base" latinLnBrk="0" hangingPunct="0">
              <a:lnSpc>
                <a:spcPct val="100000"/>
              </a:lnSpc>
              <a:buClrTx/>
              <a:buSzTx/>
              <a:buFontTx/>
              <a:buNone/>
              <a:tabLst/>
              <a:defRPr/>
            </a:pPr>
            <a:r>
              <a:rPr lang="en-US" b="0" i="0" u="none" strike="noStrike" kern="1200" dirty="0">
                <a:effectLst/>
                <a:latin typeface="Lato" panose="020B0604020202020204" charset="0"/>
                <a:ea typeface="Lato" panose="020B0604020202020204" charset="0"/>
                <a:cs typeface="Lato" panose="020B0604020202020204" charset="0"/>
              </a:rPr>
              <a:t>One</a:t>
            </a:r>
            <a:r>
              <a:rPr lang="en-US" b="0" i="0" u="none" strike="noStrike" kern="1200" baseline="0" dirty="0">
                <a:effectLst/>
                <a:latin typeface="Lato" panose="020B0604020202020204" charset="0"/>
                <a:ea typeface="Lato" panose="020B0604020202020204" charset="0"/>
                <a:cs typeface="Lato" panose="020B0604020202020204" charset="0"/>
              </a:rPr>
              <a:t> of the most direct evidence of the warming of the last century is the rapid retreat of glacier occurring world wide.</a:t>
            </a:r>
            <a:endParaRPr lang="en-US" b="0" i="0" u="none" strike="noStrike" kern="1200" dirty="0">
              <a:effectLst/>
              <a:latin typeface="Lato" panose="020B0604020202020204" charset="0"/>
              <a:ea typeface="Lato" panose="020B0604020202020204" charset="0"/>
              <a:cs typeface="Lato" panose="020B0604020202020204" charset="0"/>
            </a:endParaRPr>
          </a:p>
          <a:p>
            <a:pPr marL="0" marR="0" lvl="0" indent="0" defTabSz="920860" rtl="0" eaLnBrk="0" fontAlgn="base" latinLnBrk="0" hangingPunct="0">
              <a:lnSpc>
                <a:spcPct val="100000"/>
              </a:lnSpc>
              <a:buClrTx/>
              <a:buSzTx/>
              <a:buFontTx/>
              <a:buNone/>
              <a:tabLst/>
              <a:defRPr/>
            </a:pPr>
            <a:endParaRPr lang="en-US" b="1" i="0" u="none" strike="noStrike" kern="1200" dirty="0">
              <a:effectLst/>
              <a:latin typeface="Lato" panose="020B0604020202020204" charset="0"/>
              <a:ea typeface="Lato" panose="020B0604020202020204" charset="0"/>
              <a:cs typeface="Lato" panose="020B0604020202020204" charset="0"/>
            </a:endParaRPr>
          </a:p>
          <a:p>
            <a:pPr marL="0" marR="0" lvl="0" indent="0" defTabSz="920860" rtl="0" eaLnBrk="0" fontAlgn="base" latinLnBrk="0" hangingPunct="0">
              <a:lnSpc>
                <a:spcPct val="100000"/>
              </a:lnSpc>
              <a:buClrTx/>
              <a:buSzTx/>
              <a:buFontTx/>
              <a:buNone/>
              <a:tabLst/>
              <a:defRPr/>
            </a:pPr>
            <a:r>
              <a:rPr lang="en-US" b="1" i="0" u="none" strike="noStrike" kern="1200" dirty="0">
                <a:effectLst/>
                <a:latin typeface="Lato" panose="020B0604020202020204" charset="0"/>
                <a:ea typeface="Lato" panose="020B0604020202020204" charset="0"/>
                <a:cs typeface="Lato" panose="020B0604020202020204" charset="0"/>
              </a:rPr>
              <a:t>CREDITS:</a:t>
            </a:r>
            <a:r>
              <a:rPr lang="en-US" i="0" u="none" strike="noStrike" kern="1200" dirty="0">
                <a:effectLst/>
                <a:latin typeface="Lato" panose="020B0604020202020204" charset="0"/>
                <a:ea typeface="Lato" panose="020B0604020202020204" charset="0"/>
                <a:cs typeface="Lato" panose="020B0604020202020204" charset="0"/>
              </a:rPr>
              <a:t> © Arrangement G. Hagedorn, CC0, Both images Public Domain (via Commons)</a:t>
            </a:r>
          </a:p>
          <a:p>
            <a:pPr marL="0" marR="0" lvl="0" indent="0" defTabSz="920860" rtl="0" eaLnBrk="0" fontAlgn="base" latinLnBrk="0" hangingPunct="0">
              <a:lnSpc>
                <a:spcPct val="100000"/>
              </a:lnSpc>
              <a:buClrTx/>
              <a:buSzTx/>
              <a:buFontTx/>
              <a:buNone/>
              <a:tabLst/>
              <a:defRPr/>
            </a:pPr>
            <a:r>
              <a:rPr lang="en-US" b="1" i="0" u="none" strike="noStrike" kern="1200" dirty="0">
                <a:effectLst/>
                <a:latin typeface="Lato" panose="020B0604020202020204" charset="0"/>
                <a:ea typeface="Lato" panose="020B0604020202020204" charset="0"/>
                <a:cs typeface="Lato" panose="020B0604020202020204" charset="0"/>
              </a:rPr>
              <a:t>SOURCES:</a:t>
            </a:r>
            <a:r>
              <a:rPr lang="en-US" i="0" u="none" strike="noStrike" kern="1200" dirty="0">
                <a:effectLst/>
                <a:latin typeface="Lato" panose="020B0604020202020204" charset="0"/>
                <a:ea typeface="Lato" panose="020B0604020202020204" charset="0"/>
                <a:cs typeface="Lato" panose="020B0604020202020204" charset="0"/>
              </a:rPr>
              <a:t> https://commons.wikimedia.org/wiki/File:McCarty_Glacier.jpg, Image cropped and re-arranged.</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10</a:t>
            </a:fld>
            <a:endParaRPr lang="en-GB"/>
          </a:p>
        </p:txBody>
      </p:sp>
    </p:spTree>
    <p:extLst>
      <p:ext uri="{BB962C8B-B14F-4D97-AF65-F5344CB8AC3E}">
        <p14:creationId xmlns:p14="http://schemas.microsoft.com/office/powerpoint/2010/main" val="301389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1" dirty="0">
              <a:latin typeface="Lato" panose="020B0604020202020204" charset="0"/>
              <a:ea typeface="Lato" panose="020B0604020202020204" charset="0"/>
              <a:cs typeface="Lato" panose="020B0604020202020204" charset="0"/>
            </a:endParaRPr>
          </a:p>
          <a:p>
            <a:r>
              <a:rPr lang="en-US" noProof="0" dirty="0">
                <a:latin typeface="Lato" panose="020B0604020202020204" charset="0"/>
                <a:ea typeface="Lato" panose="020B0604020202020204" charset="0"/>
                <a:cs typeface="Lato" panose="020B0604020202020204" charset="0"/>
              </a:rPr>
              <a:t>An</a:t>
            </a:r>
            <a:r>
              <a:rPr lang="en-US" baseline="0" noProof="0" dirty="0">
                <a:latin typeface="Lato" panose="020B0604020202020204" charset="0"/>
                <a:ea typeface="Lato" panose="020B0604020202020204" charset="0"/>
                <a:cs typeface="Lato" panose="020B0604020202020204" charset="0"/>
              </a:rPr>
              <a:t> important consequence of </a:t>
            </a:r>
            <a:r>
              <a:rPr lang="en-US" baseline="0" noProof="0" dirty="0" err="1">
                <a:latin typeface="Lato" panose="020B0604020202020204" charset="0"/>
                <a:ea typeface="Lato" panose="020B0604020202020204" charset="0"/>
                <a:cs typeface="Lato" panose="020B0604020202020204" charset="0"/>
              </a:rPr>
              <a:t>glo</a:t>
            </a:r>
            <a:r>
              <a:rPr lang="de-CH" baseline="0" dirty="0" err="1">
                <a:latin typeface="Lato" panose="020B0604020202020204" charset="0"/>
                <a:ea typeface="Lato" panose="020B0604020202020204" charset="0"/>
                <a:cs typeface="Lato" panose="020B0604020202020204" charset="0"/>
              </a:rPr>
              <a:t>bal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warming</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is</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the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rise</a:t>
            </a:r>
            <a:r>
              <a:rPr lang="de-CH" baseline="0" dirty="0">
                <a:latin typeface="Lato" panose="020B0604020202020204" charset="0"/>
                <a:ea typeface="Lato" panose="020B0604020202020204" charset="0"/>
                <a:cs typeface="Lato" panose="020B0604020202020204" charset="0"/>
              </a:rPr>
              <a:t> of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Since</a:t>
            </a:r>
            <a:r>
              <a:rPr lang="de-CH" baseline="0" dirty="0">
                <a:latin typeface="Lato" panose="020B0604020202020204" charset="0"/>
                <a:ea typeface="Lato" panose="020B0604020202020204" charset="0"/>
                <a:cs typeface="Lato" panose="020B0604020202020204" charset="0"/>
              </a:rPr>
              <a:t> 1900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rose</a:t>
            </a:r>
            <a:r>
              <a:rPr lang="de-CH" baseline="0" dirty="0">
                <a:latin typeface="Lato" panose="020B0604020202020204" charset="0"/>
                <a:ea typeface="Lato" panose="020B0604020202020204" charset="0"/>
                <a:cs typeface="Lato" panose="020B0604020202020204" charset="0"/>
              </a:rPr>
              <a:t> by </a:t>
            </a:r>
            <a:r>
              <a:rPr lang="de-CH" baseline="0" dirty="0" err="1">
                <a:latin typeface="Lato" panose="020B0604020202020204" charset="0"/>
                <a:ea typeface="Lato" panose="020B0604020202020204" charset="0"/>
                <a:cs typeface="Lato" panose="020B0604020202020204" charset="0"/>
              </a:rPr>
              <a:t>more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than</a:t>
            </a:r>
            <a:r>
              <a:rPr lang="de-CH" baseline="0" dirty="0">
                <a:latin typeface="Lato" panose="020B0604020202020204" charset="0"/>
                <a:ea typeface="Lato" panose="020B0604020202020204" charset="0"/>
                <a:cs typeface="Lato" panose="020B0604020202020204" charset="0"/>
              </a:rPr>
              <a:t> 20 cm, </a:t>
            </a:r>
            <a:r>
              <a:rPr lang="de-CH" baseline="0" dirty="0" err="1">
                <a:latin typeface="Lato" panose="020B0604020202020204" charset="0"/>
                <a:ea typeface="Lato" panose="020B0604020202020204" charset="0"/>
                <a:cs typeface="Lato" panose="020B0604020202020204" charset="0"/>
              </a:rPr>
              <a:t>with</a:t>
            </a:r>
            <a:r>
              <a:rPr lang="de-CH" baseline="0" dirty="0">
                <a:latin typeface="Lato" panose="020B0604020202020204" charset="0"/>
                <a:ea typeface="Lato" panose="020B0604020202020204" charset="0"/>
                <a:cs typeface="Lato" panose="020B0604020202020204" charset="0"/>
              </a:rPr>
              <a:t> an </a:t>
            </a:r>
            <a:r>
              <a:rPr lang="en-US" baseline="0" noProof="0" dirty="0">
                <a:latin typeface="Lato" panose="020B0604020202020204" charset="0"/>
                <a:ea typeface="Lato" panose="020B0604020202020204" charset="0"/>
                <a:cs typeface="Lato" panose="020B0604020202020204" charset="0"/>
              </a:rPr>
              <a:t>acceleration</a:t>
            </a:r>
            <a:r>
              <a:rPr lang="de-CH" baseline="0" dirty="0">
                <a:latin typeface="Lato" panose="020B0604020202020204" charset="0"/>
                <a:ea typeface="Lato" panose="020B0604020202020204" charset="0"/>
                <a:cs typeface="Lato" panose="020B0604020202020204" charset="0"/>
              </a:rPr>
              <a:t> in </a:t>
            </a:r>
            <a:r>
              <a:rPr lang="de-CH" baseline="0" dirty="0" err="1">
                <a:latin typeface="Lato" panose="020B0604020202020204" charset="0"/>
                <a:ea typeface="Lato" panose="020B0604020202020204" charset="0"/>
                <a:cs typeface="Lato" panose="020B0604020202020204" charset="0"/>
              </a:rPr>
              <a:t>the</a:t>
            </a:r>
            <a:r>
              <a:rPr lang="de-CH" baseline="0" dirty="0">
                <a:latin typeface="Lato" panose="020B0604020202020204" charset="0"/>
                <a:ea typeface="Lato" panose="020B0604020202020204" charset="0"/>
                <a:cs typeface="Lato" panose="020B0604020202020204" charset="0"/>
              </a:rPr>
              <a:t> last 30 </a:t>
            </a:r>
            <a:r>
              <a:rPr lang="de-CH" baseline="0" dirty="0" err="1">
                <a:latin typeface="Lato" panose="020B0604020202020204" charset="0"/>
                <a:ea typeface="Lato" panose="020B0604020202020204" charset="0"/>
                <a:cs typeface="Lato" panose="020B0604020202020204" charset="0"/>
              </a:rPr>
              <a:t>years</a:t>
            </a:r>
            <a:r>
              <a:rPr lang="de-CH" baseline="0" dirty="0">
                <a:latin typeface="Lato" panose="020B0604020202020204" charset="0"/>
                <a:ea typeface="Lato" panose="020B0604020202020204" charset="0"/>
                <a:cs typeface="Lato" panose="020B0604020202020204" charset="0"/>
              </a:rPr>
              <a:t> (97 mm </a:t>
            </a:r>
            <a:r>
              <a:rPr lang="de-CH" baseline="0" dirty="0" err="1">
                <a:latin typeface="Lato" panose="020B0604020202020204" charset="0"/>
                <a:ea typeface="Lato" panose="020B0604020202020204" charset="0"/>
                <a:cs typeface="Lato" panose="020B0604020202020204" charset="0"/>
              </a:rPr>
              <a:t>between</a:t>
            </a:r>
            <a:r>
              <a:rPr lang="de-CH" baseline="0" dirty="0">
                <a:latin typeface="Lato" panose="020B0604020202020204" charset="0"/>
                <a:ea typeface="Lato" panose="020B0604020202020204" charset="0"/>
                <a:cs typeface="Lato" panose="020B0604020202020204" charset="0"/>
              </a:rPr>
              <a:t> 1993 and 2020). </a:t>
            </a:r>
            <a:r>
              <a:rPr lang="de-CH" baseline="0" dirty="0" err="1">
                <a:latin typeface="Lato" panose="020B0604020202020204" charset="0"/>
                <a:ea typeface="Lato" panose="020B0604020202020204" charset="0"/>
                <a:cs typeface="Lato" panose="020B0604020202020204" charset="0"/>
              </a:rPr>
              <a:t>Since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satellite</a:t>
            </a:r>
            <a:r>
              <a:rPr lang="de-CH" baseline="0" dirty="0">
                <a:latin typeface="Lato" panose="020B0604020202020204" charset="0"/>
                <a:ea typeface="Lato" panose="020B0604020202020204" charset="0"/>
                <a:cs typeface="Lato" panose="020B0604020202020204" charset="0"/>
              </a:rPr>
              <a:t> </a:t>
            </a:r>
            <a:r>
              <a:rPr lang="en-US" baseline="0" noProof="0" dirty="0">
                <a:latin typeface="Lato" panose="020B0604020202020204" charset="0"/>
                <a:ea typeface="Lato" panose="020B0604020202020204" charset="0"/>
                <a:cs typeface="Lato" panose="020B0604020202020204" charset="0"/>
              </a:rPr>
              <a:t>measurements</a:t>
            </a:r>
            <a:r>
              <a:rPr lang="de-CH" baseline="0" dirty="0">
                <a:latin typeface="Lato" panose="020B0604020202020204" charset="0"/>
                <a:ea typeface="Lato" panose="020B0604020202020204" charset="0"/>
                <a:cs typeface="Lato" panose="020B0604020202020204" charset="0"/>
              </a:rPr>
              <a:t> </a:t>
            </a:r>
            <a:r>
              <a:rPr lang="en-US" baseline="0" noProof="0" dirty="0">
                <a:latin typeface="Lato" panose="020B0604020202020204" charset="0"/>
                <a:ea typeface="Lato" panose="020B0604020202020204" charset="0"/>
                <a:cs typeface="Lato" panose="020B0604020202020204" charset="0"/>
              </a:rPr>
              <a:t>are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available</a:t>
            </a:r>
            <a:r>
              <a:rPr lang="de-CH" baseline="0" dirty="0">
                <a:latin typeface="Lato" panose="020B0604020202020204" charset="0"/>
                <a:ea typeface="Lato" panose="020B0604020202020204" charset="0"/>
                <a:cs typeface="Lato" panose="020B0604020202020204" charset="0"/>
              </a:rPr>
              <a:t>, on </a:t>
            </a:r>
            <a:r>
              <a:rPr lang="de-CH" baseline="0" dirty="0" err="1">
                <a:latin typeface="Lato" panose="020B0604020202020204" charset="0"/>
                <a:ea typeface="Lato" panose="020B0604020202020204" charset="0"/>
                <a:cs typeface="Lato" panose="020B0604020202020204" charset="0"/>
              </a:rPr>
              <a:t>average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the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rose</a:t>
            </a:r>
            <a:r>
              <a:rPr lang="de-CH" baseline="0" dirty="0">
                <a:latin typeface="Lato" panose="020B0604020202020204" charset="0"/>
                <a:ea typeface="Lato" panose="020B0604020202020204" charset="0"/>
                <a:cs typeface="Lato" panose="020B0604020202020204" charset="0"/>
              </a:rPr>
              <a:t> by 3.3 mm per </a:t>
            </a:r>
            <a:r>
              <a:rPr lang="de-CH" baseline="0" dirty="0" err="1">
                <a:latin typeface="Lato" panose="020B0604020202020204" charset="0"/>
                <a:ea typeface="Lato" panose="020B0604020202020204" charset="0"/>
                <a:cs typeface="Lato" panose="020B0604020202020204" charset="0"/>
              </a:rPr>
              <a:t>year</a:t>
            </a:r>
            <a:r>
              <a:rPr lang="de-CH" baseline="0" dirty="0">
                <a:latin typeface="Lato" panose="020B0604020202020204" charset="0"/>
                <a:ea typeface="Lato" panose="020B0604020202020204" charset="0"/>
                <a:cs typeface="Lato" panose="020B0604020202020204" charset="0"/>
              </a:rPr>
              <a:t>. The </a:t>
            </a:r>
            <a:r>
              <a:rPr lang="de-CH" baseline="0" dirty="0" err="1">
                <a:latin typeface="Lato" panose="020B0604020202020204" charset="0"/>
                <a:ea typeface="Lato" panose="020B0604020202020204" charset="0"/>
                <a:cs typeface="Lato" panose="020B0604020202020204" charset="0"/>
              </a:rPr>
              <a:t>main</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factors</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behind</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sea</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level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rise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are</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ice</a:t>
            </a:r>
            <a:r>
              <a:rPr lang="de-CH" baseline="0" dirty="0">
                <a:latin typeface="Lato" panose="020B0604020202020204" charset="0"/>
                <a:ea typeface="Lato" panose="020B0604020202020204" charset="0"/>
                <a:cs typeface="Lato" panose="020B0604020202020204" charset="0"/>
              </a:rPr>
              <a:t> mass </a:t>
            </a:r>
            <a:r>
              <a:rPr lang="de-CH" baseline="0" dirty="0" err="1">
                <a:latin typeface="Lato" panose="020B0604020202020204" charset="0"/>
                <a:ea typeface="Lato" panose="020B0604020202020204" charset="0"/>
                <a:cs typeface="Lato" panose="020B0604020202020204" charset="0"/>
              </a:rPr>
              <a:t>loss</a:t>
            </a:r>
            <a:r>
              <a:rPr lang="de-CH" baseline="0" dirty="0">
                <a:latin typeface="Lato" panose="020B0604020202020204" charset="0"/>
                <a:ea typeface="Lato" panose="020B0604020202020204" charset="0"/>
                <a:cs typeface="Lato" panose="020B0604020202020204" charset="0"/>
              </a:rPr>
              <a:t> and </a:t>
            </a:r>
            <a:r>
              <a:rPr lang="en-US" baseline="0" noProof="0" dirty="0">
                <a:latin typeface="Lato" panose="020B0604020202020204" charset="0"/>
                <a:ea typeface="Lato" panose="020B0604020202020204" charset="0"/>
                <a:cs typeface="Lato" panose="020B0604020202020204" charset="0"/>
              </a:rPr>
              <a:t>thermic</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expansion</a:t>
            </a:r>
            <a:r>
              <a:rPr lang="de-CH" baseline="0" dirty="0">
                <a:latin typeface="Lato" panose="020B0604020202020204" charset="0"/>
                <a:ea typeface="Lato" panose="020B0604020202020204" charset="0"/>
                <a:cs typeface="Lato" panose="020B0604020202020204" charset="0"/>
              </a:rPr>
              <a:t>.</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a:t>
            </a:r>
            <a:r>
              <a:rPr lang="en-US" dirty="0" err="1">
                <a:latin typeface="Lato" panose="020B0604020202020204" charset="0"/>
                <a:ea typeface="Lato" panose="020B0604020202020204" charset="0"/>
                <a:cs typeface="Lato" panose="020B0604020202020204" charset="0"/>
              </a:rPr>
              <a:t>Fabrizio</a:t>
            </a:r>
            <a:r>
              <a:rPr lang="en-US" dirty="0">
                <a:latin typeface="Lato" panose="020B0604020202020204" charset="0"/>
                <a:ea typeface="Lato" panose="020B0604020202020204" charset="0"/>
                <a:cs typeface="Lato" panose="020B0604020202020204" charset="0"/>
              </a:rPr>
              <a:t>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b="1"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1993 </a:t>
            </a:r>
            <a:r>
              <a:rPr lang="de-CH" dirty="0" err="1">
                <a:latin typeface="Lato" panose="020B0604020202020204" charset="0"/>
                <a:ea typeface="Lato" panose="020B0604020202020204" charset="0"/>
                <a:cs typeface="Lato" panose="020B0604020202020204" charset="0"/>
              </a:rPr>
              <a:t>there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satellite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NASA on </a:t>
            </a:r>
            <a:r>
              <a:rPr lang="de-CH" dirty="0" err="1">
                <a:latin typeface="Lato" panose="020B0604020202020204" charset="0"/>
                <a:ea typeface="Lato" panose="020B0604020202020204" charset="0"/>
                <a:cs typeface="Lato" panose="020B0604020202020204" charset="0"/>
              </a:rPr>
              <a:t>the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sea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level</a:t>
            </a:r>
            <a:r>
              <a:rPr lang="de-CH" dirty="0">
                <a:latin typeface="Lato" panose="020B0604020202020204" charset="0"/>
                <a:ea typeface="Lato" panose="020B0604020202020204" charset="0"/>
                <a:cs typeface="Lato" panose="020B0604020202020204" charset="0"/>
              </a:rPr>
              <a:t> (</a:t>
            </a:r>
            <a:r>
              <a:rPr lang="de-CH" dirty="0">
                <a:latin typeface="Lato" panose="020B0604020202020204" charset="0"/>
                <a:ea typeface="Lato" panose="020B0604020202020204" charset="0"/>
                <a:cs typeface="Lato" panose="020B0604020202020204" charset="0"/>
                <a:hlinkClick r:id="rId3"/>
              </a:rPr>
              <a:t>https://climate.nasa.gov/vital-signs/sea-level/</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GSFC. 2020. Global </a:t>
            </a:r>
            <a:r>
              <a:rPr lang="de-CH" dirty="0" err="1">
                <a:latin typeface="Lato" panose="020B0604020202020204" charset="0"/>
                <a:ea typeface="Lato" panose="020B0604020202020204" charset="0"/>
                <a:cs typeface="Lato" panose="020B0604020202020204" charset="0"/>
              </a:rPr>
              <a:t>Mean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Sea</a:t>
            </a:r>
            <a:r>
              <a:rPr lang="de-CH" dirty="0">
                <a:latin typeface="Lato" panose="020B0604020202020204" charset="0"/>
                <a:ea typeface="Lato" panose="020B0604020202020204" charset="0"/>
                <a:cs typeface="Lato" panose="020B0604020202020204" charset="0"/>
              </a:rPr>
              <a:t> Level Trend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Integrated Multi-Mission </a:t>
            </a:r>
            <a:r>
              <a:rPr lang="de-CH" dirty="0" err="1">
                <a:latin typeface="Lato" panose="020B0604020202020204" charset="0"/>
                <a:ea typeface="Lato" panose="020B0604020202020204" charset="0"/>
                <a:cs typeface="Lato" panose="020B0604020202020204" charset="0"/>
              </a:rPr>
              <a:t>Ocean</a:t>
            </a:r>
            <a:r>
              <a:rPr lang="de-CH" dirty="0">
                <a:latin typeface="Lato" panose="020B0604020202020204" charset="0"/>
                <a:ea typeface="Lato" panose="020B0604020202020204" charset="0"/>
                <a:cs typeface="Lato" panose="020B0604020202020204" charset="0"/>
              </a:rPr>
              <a:t> Altimeters TOPEX/Poseidon, Jason-1, OSTM/Jason-2, and Jason-3 Version 5.0 Ver. 5.0 PO.DAAC, CA, USA. Dataset </a:t>
            </a:r>
            <a:r>
              <a:rPr lang="de-CH" dirty="0" err="1">
                <a:latin typeface="Lato" panose="020B0604020202020204" charset="0"/>
                <a:ea typeface="Lato" panose="020B0604020202020204" charset="0"/>
                <a:cs typeface="Lato" panose="020B0604020202020204" charset="0"/>
              </a:rPr>
              <a:t>accessed</a:t>
            </a:r>
            <a:r>
              <a:rPr lang="de-CH" dirty="0">
                <a:latin typeface="Lato" panose="020B0604020202020204" charset="0"/>
                <a:ea typeface="Lato" panose="020B0604020202020204" charset="0"/>
                <a:cs typeface="Lato" panose="020B0604020202020204" charset="0"/>
              </a:rPr>
              <a:t> [2021-03-04] at </a:t>
            </a:r>
            <a:r>
              <a:rPr lang="de-CH" dirty="0">
                <a:latin typeface="Lato" panose="020B0604020202020204" charset="0"/>
                <a:ea typeface="Lato" panose="020B0604020202020204" charset="0"/>
                <a:cs typeface="Lato" panose="020B0604020202020204" charset="0"/>
                <a:hlinkClick r:id="rId4"/>
              </a:rPr>
              <a:t>http://dx.doi.org/10.5067/GMSLM-TJ150</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Download: </a:t>
            </a:r>
            <a:r>
              <a:rPr lang="de-CH" dirty="0">
                <a:latin typeface="Lato" panose="020B0604020202020204" charset="0"/>
                <a:ea typeface="Lato" panose="020B0604020202020204" charset="0"/>
                <a:cs typeface="Lato" panose="020B0604020202020204" charset="0"/>
                <a:hlinkClick r:id="rId5"/>
              </a:rPr>
              <a:t>https://podaac-tools.jpl.nasa.gov/drive/files/allData/merged_alt/L2/TP_J1_OSTM/global_mean_sea_level/GMSL_TPJAOS_5.0_199209_202010.txt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needs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login</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Long </a:t>
            </a:r>
            <a:r>
              <a:rPr lang="de-CH" dirty="0" err="1">
                <a:latin typeface="Lato" panose="020B0604020202020204" charset="0"/>
                <a:ea typeface="Lato" panose="020B0604020202020204" charset="0"/>
                <a:cs typeface="Lato" panose="020B0604020202020204" charset="0"/>
              </a:rPr>
              <a:t>term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were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taken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Frederikse</a:t>
            </a:r>
            <a:r>
              <a:rPr lang="de-CH" dirty="0">
                <a:latin typeface="Lato" panose="020B0604020202020204" charset="0"/>
                <a:ea typeface="Lato" panose="020B0604020202020204" charset="0"/>
                <a:cs typeface="Lato" panose="020B0604020202020204" charset="0"/>
              </a:rPr>
              <a:t> et al. (2020) and </a:t>
            </a:r>
            <a:r>
              <a:rPr lang="de-CH" dirty="0" err="1">
                <a:latin typeface="Lato" panose="020B0604020202020204" charset="0"/>
                <a:ea typeface="Lato" panose="020B0604020202020204" charset="0"/>
                <a:cs typeface="Lato" panose="020B0604020202020204" charset="0"/>
              </a:rPr>
              <a:t>derive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tide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gauge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records</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Frederikse</a:t>
            </a:r>
            <a:r>
              <a:rPr lang="de-CH" dirty="0">
                <a:latin typeface="Lato" panose="020B0604020202020204" charset="0"/>
                <a:ea typeface="Lato" panose="020B0604020202020204" charset="0"/>
                <a:cs typeface="Lato" panose="020B0604020202020204" charset="0"/>
              </a:rPr>
              <a:t>, T., </a:t>
            </a:r>
            <a:r>
              <a:rPr lang="de-CH" dirty="0" err="1">
                <a:latin typeface="Lato" panose="020B0604020202020204" charset="0"/>
                <a:ea typeface="Lato" panose="020B0604020202020204" charset="0"/>
                <a:cs typeface="Lato" panose="020B0604020202020204" charset="0"/>
              </a:rPr>
              <a:t>Landerer</a:t>
            </a:r>
            <a:r>
              <a:rPr lang="de-CH" dirty="0">
                <a:latin typeface="Lato" panose="020B0604020202020204" charset="0"/>
                <a:ea typeface="Lato" panose="020B0604020202020204" charset="0"/>
                <a:cs typeface="Lato" panose="020B0604020202020204" charset="0"/>
              </a:rPr>
              <a:t>, F., Caron, L. et al. The </a:t>
            </a:r>
            <a:r>
              <a:rPr lang="de-CH" dirty="0" err="1">
                <a:latin typeface="Lato" panose="020B0604020202020204" charset="0"/>
                <a:ea typeface="Lato" panose="020B0604020202020204" charset="0"/>
                <a:cs typeface="Lato" panose="020B0604020202020204" charset="0"/>
              </a:rPr>
              <a:t>causes</a:t>
            </a:r>
            <a:r>
              <a:rPr lang="de-CH" dirty="0">
                <a:latin typeface="Lato" panose="020B0604020202020204" charset="0"/>
                <a:ea typeface="Lato" panose="020B0604020202020204" charset="0"/>
                <a:cs typeface="Lato" panose="020B0604020202020204" charset="0"/>
              </a:rPr>
              <a:t> of </a:t>
            </a:r>
            <a:r>
              <a:rPr lang="de-CH" dirty="0" err="1">
                <a:latin typeface="Lato" panose="020B0604020202020204" charset="0"/>
                <a:ea typeface="Lato" panose="020B0604020202020204" charset="0"/>
                <a:cs typeface="Lato" panose="020B0604020202020204" charset="0"/>
              </a:rPr>
              <a:t>sea</a:t>
            </a:r>
            <a:r>
              <a:rPr lang="de-CH" dirty="0">
                <a:latin typeface="Lato" panose="020B0604020202020204" charset="0"/>
                <a:ea typeface="Lato" panose="020B0604020202020204" charset="0"/>
                <a:cs typeface="Lato" panose="020B0604020202020204" charset="0"/>
              </a:rPr>
              <a:t>-level </a:t>
            </a:r>
            <a:r>
              <a:rPr lang="de-CH" dirty="0" err="1">
                <a:latin typeface="Lato" panose="020B0604020202020204" charset="0"/>
                <a:ea typeface="Lato" panose="020B0604020202020204" charset="0"/>
                <a:cs typeface="Lato" panose="020B0604020202020204" charset="0"/>
              </a:rPr>
              <a:t>rise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since</a:t>
            </a:r>
            <a:r>
              <a:rPr lang="de-CH" dirty="0">
                <a:latin typeface="Lato" panose="020B0604020202020204" charset="0"/>
                <a:ea typeface="Lato" panose="020B0604020202020204" charset="0"/>
                <a:cs typeface="Lato" panose="020B0604020202020204" charset="0"/>
              </a:rPr>
              <a:t> 1900. Nature 584, 393–397 (2020). </a:t>
            </a:r>
            <a:r>
              <a:rPr lang="de-CH" dirty="0">
                <a:latin typeface="Lato" panose="020B0604020202020204" charset="0"/>
                <a:ea typeface="Lato" panose="020B0604020202020204" charset="0"/>
                <a:cs typeface="Lato" panose="020B0604020202020204" charset="0"/>
                <a:hlinkClick r:id="rId6"/>
              </a:rPr>
              <a:t>https://doi.org/10.1038/s41586-020-2591-3</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Download: </a:t>
            </a:r>
            <a:r>
              <a:rPr lang="de-CH" dirty="0">
                <a:latin typeface="Lato" panose="020B0604020202020204" charset="0"/>
                <a:ea typeface="Lato" panose="020B0604020202020204" charset="0"/>
                <a:cs typeface="Lato" panose="020B0604020202020204" charset="0"/>
                <a:hlinkClick r:id="rId7"/>
              </a:rPr>
              <a:t>https://zenodo.org/record/3862995/files/global_basin_timeseries.xlsx?download=1</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and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a:t>
            </a:r>
            <a:r>
              <a:rPr lang="en-US" noProof="0" dirty="0">
                <a:latin typeface="Lato" panose="020B0604020202020204" charset="0"/>
                <a:ea typeface="Lato" panose="020B0604020202020204" charset="0"/>
                <a:cs typeface="Lato" panose="020B0604020202020204" charset="0"/>
              </a:rPr>
              <a:t>github.com/</a:t>
            </a:r>
            <a:r>
              <a:rPr lang="en-US" noProof="0" dirty="0" err="1">
                <a:latin typeface="Lato" panose="020B0604020202020204" charset="0"/>
                <a:ea typeface="Lato" panose="020B0604020202020204" charset="0"/>
                <a:cs typeface="Lato" panose="020B0604020202020204" charset="0"/>
              </a:rPr>
              <a:t>fmenardo</a:t>
            </a:r>
            <a:r>
              <a:rPr lang="en-US" noProof="0" dirty="0">
                <a:latin typeface="Lato" panose="020B0604020202020204" charset="0"/>
                <a:ea typeface="Lato" panose="020B0604020202020204" charset="0"/>
                <a:cs typeface="Lato" panose="020B0604020202020204" charset="0"/>
              </a:rPr>
              <a:t>/2minutes4future</a:t>
            </a:r>
            <a:r>
              <a:rPr lang="de-CH" dirty="0">
                <a:latin typeface="Lato" panose="020B0604020202020204" charset="0"/>
                <a:ea typeface="Lato" panose="020B0604020202020204" charset="0"/>
                <a:cs typeface="Lato" panose="020B0604020202020204" charset="0"/>
              </a:rPr>
              <a:t>.</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11</a:t>
            </a:fld>
            <a:endParaRPr lang="en-GB"/>
          </a:p>
        </p:txBody>
      </p:sp>
    </p:spTree>
    <p:extLst>
      <p:ext uri="{BB962C8B-B14F-4D97-AF65-F5344CB8AC3E}">
        <p14:creationId xmlns:p14="http://schemas.microsoft.com/office/powerpoint/2010/main" val="84956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The fast increase of CO</a:t>
            </a:r>
            <a:r>
              <a:rPr lang="en-US" baseline="-25000" dirty="0">
                <a:latin typeface="Lato" panose="020B0604020202020204" charset="0"/>
                <a:ea typeface="Lato" panose="020B0604020202020204" charset="0"/>
                <a:cs typeface="Lato" panose="020B0604020202020204" charset="0"/>
              </a:rPr>
              <a:t>2</a:t>
            </a:r>
            <a:r>
              <a:rPr lang="en-US" dirty="0">
                <a:latin typeface="Lato" panose="020B0604020202020204" charset="0"/>
                <a:ea typeface="Lato" panose="020B0604020202020204" charset="0"/>
                <a:cs typeface="Lato" panose="020B0604020202020204" charset="0"/>
              </a:rPr>
              <a:t> concentration in the atmosphere was caused by anthropogenic emissions,</a:t>
            </a:r>
            <a:r>
              <a:rPr lang="en-US" baseline="0" dirty="0">
                <a:latin typeface="Lato" panose="020B0604020202020204" charset="0"/>
                <a:ea typeface="Lato" panose="020B0604020202020204" charset="0"/>
                <a:cs typeface="Lato" panose="020B0604020202020204" charset="0"/>
              </a:rPr>
              <a:t> due to combustion of fossil fuels, deforestation (not included in the plot) and other industrial processes. </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Every</a:t>
            </a:r>
            <a:r>
              <a:rPr lang="en-US" baseline="0" dirty="0">
                <a:latin typeface="Lato" panose="020B0604020202020204" charset="0"/>
                <a:ea typeface="Lato" panose="020B0604020202020204" charset="0"/>
                <a:cs typeface="Lato" panose="020B0604020202020204" charset="0"/>
              </a:rPr>
              <a:t> years humanity release more CO</a:t>
            </a:r>
            <a:r>
              <a:rPr lang="en-US"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in the atmosphere, and there is an increasing trend. 2019 was the years with most CO</a:t>
            </a:r>
            <a:r>
              <a:rPr lang="en-US"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emissions on record, more than 15 times the emissions of 1900. </a:t>
            </a:r>
          </a:p>
          <a:p>
            <a:r>
              <a:rPr lang="en-US" baseline="0" dirty="0">
                <a:latin typeface="Lato" panose="020B0604020202020204" charset="0"/>
                <a:ea typeface="Lato" panose="020B0604020202020204" charset="0"/>
                <a:cs typeface="Lato" panose="020B0604020202020204" charset="0"/>
              </a:rPr>
              <a:t>The data for 2020 is still provisional,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r>
              <a:rPr lang="en-US" baseline="0" dirty="0">
                <a:latin typeface="Lato" panose="020B0604020202020204" charset="0"/>
                <a:ea typeface="Lato" panose="020B0604020202020204" charset="0"/>
                <a:cs typeface="Lato" panose="020B0604020202020204" charset="0"/>
              </a:rPr>
              <a:t>predicted a decrease of ~2. 4 Gt compared to 2019,  corresponding approximately to the level of 2011. </a:t>
            </a:r>
          </a:p>
          <a:p>
            <a:endParaRPr lang="en-US" b="1"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a:t>
            </a:r>
            <a:r>
              <a:rPr lang="en-US" dirty="0" err="1">
                <a:latin typeface="Lato" panose="020B0604020202020204" charset="0"/>
                <a:ea typeface="Lato" panose="020B0604020202020204" charset="0"/>
                <a:cs typeface="Lato" panose="020B0604020202020204" charset="0"/>
              </a:rPr>
              <a:t>Fabrizio</a:t>
            </a:r>
            <a:r>
              <a:rPr lang="en-US" dirty="0">
                <a:latin typeface="Lato" panose="020B0604020202020204" charset="0"/>
                <a:ea typeface="Lato" panose="020B0604020202020204" charset="0"/>
                <a:cs typeface="Lato" panose="020B0604020202020204" charset="0"/>
              </a:rPr>
              <a:t>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b="1"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Data </a:t>
            </a:r>
            <a:r>
              <a:rPr lang="de-CH" dirty="0" err="1">
                <a:latin typeface="Lato" panose="020B0604020202020204" charset="0"/>
                <a:ea typeface="Lato" panose="020B0604020202020204" charset="0"/>
                <a:cs typeface="Lato" panose="020B0604020202020204" charset="0"/>
              </a:rPr>
              <a:t>obtained</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r>
              <a:rPr lang="de-CH" dirty="0" err="1">
                <a:latin typeface="Lato" panose="020B0604020202020204" charset="0"/>
                <a:ea typeface="Lato" panose="020B0604020202020204" charset="0"/>
                <a:cs typeface="Lato" panose="020B0604020202020204" charset="0"/>
              </a:rPr>
              <a:t>It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includes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emissions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fossil </a:t>
            </a:r>
            <a:r>
              <a:rPr lang="de-CH" dirty="0" err="1">
                <a:latin typeface="Lato" panose="020B0604020202020204" charset="0"/>
                <a:ea typeface="Lato" panose="020B0604020202020204" charset="0"/>
                <a:cs typeface="Lato" panose="020B0604020202020204" charset="0"/>
              </a:rPr>
              <a:t>fuels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combustion</a:t>
            </a:r>
            <a:r>
              <a:rPr lang="de-CH"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Earth Syst. </a:t>
            </a:r>
            <a:r>
              <a:rPr lang="de-CH" dirty="0" err="1">
                <a:latin typeface="Lato" panose="020B0604020202020204" charset="0"/>
                <a:ea typeface="Lato" panose="020B0604020202020204" charset="0"/>
                <a:cs typeface="Lato" panose="020B0604020202020204" charset="0"/>
              </a:rPr>
              <a:t>Sci</a:t>
            </a:r>
            <a:r>
              <a:rPr lang="de-CH" dirty="0">
                <a:latin typeface="Lato" panose="020B0604020202020204" charset="0"/>
                <a:ea typeface="Lato" panose="020B0604020202020204" charset="0"/>
                <a:cs typeface="Lato" panose="020B0604020202020204" charset="0"/>
              </a:rPr>
              <a:t>. Data, 12, 3269–3340, 2020 </a:t>
            </a:r>
            <a:r>
              <a:rPr lang="de-CH" dirty="0">
                <a:latin typeface="Lato" panose="020B0604020202020204" charset="0"/>
                <a:ea typeface="Lato" panose="020B0604020202020204" charset="0"/>
                <a:cs typeface="Lato" panose="020B0604020202020204" charset="0"/>
                <a:hlinkClick r:id="rId3"/>
              </a:rPr>
              <a:t>https://doi.org/10.5194/essd-12-3269-2020</a:t>
            </a:r>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Download: https://data.icos-cp.eu/licence_accept?ids=%5B%226QlPjfn_7uuJtAeuGGFXuPwz%22%5D</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and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12</a:t>
            </a:fld>
            <a:endParaRPr lang="en-GB"/>
          </a:p>
        </p:txBody>
      </p:sp>
    </p:spTree>
    <p:extLst>
      <p:ext uri="{BB962C8B-B14F-4D97-AF65-F5344CB8AC3E}">
        <p14:creationId xmlns:p14="http://schemas.microsoft.com/office/powerpoint/2010/main" val="405814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0" dirty="0">
              <a:latin typeface="Lato" panose="020B0604020202020204" charset="0"/>
              <a:ea typeface="Lato" panose="020B0604020202020204" charset="0"/>
              <a:cs typeface="Lato" panose="020B0604020202020204" charset="0"/>
            </a:endParaRPr>
          </a:p>
          <a:p>
            <a:r>
              <a:rPr lang="en-US" b="0" dirty="0">
                <a:latin typeface="Lato" panose="020B0604020202020204" charset="0"/>
                <a:ea typeface="Lato" panose="020B0604020202020204" charset="0"/>
                <a:cs typeface="Lato" panose="020B0604020202020204" charset="0"/>
              </a:rPr>
              <a:t>Over the last 10 years</a:t>
            </a:r>
            <a:r>
              <a:rPr lang="en-US" b="0" baseline="0" dirty="0">
                <a:latin typeface="Lato" panose="020B0604020202020204" charset="0"/>
                <a:ea typeface="Lato" panose="020B0604020202020204" charset="0"/>
                <a:cs typeface="Lato" panose="020B0604020202020204" charset="0"/>
              </a:rPr>
              <a:t> about 55% of anthropogenic CO</a:t>
            </a:r>
            <a:r>
              <a:rPr lang="en-US" b="0" baseline="-25000" dirty="0">
                <a:latin typeface="Lato" panose="020B0604020202020204" charset="0"/>
                <a:ea typeface="Lato" panose="020B0604020202020204" charset="0"/>
                <a:cs typeface="Lato" panose="020B0604020202020204" charset="0"/>
              </a:rPr>
              <a:t>2</a:t>
            </a:r>
            <a:r>
              <a:rPr lang="en-US" b="0" baseline="0" dirty="0">
                <a:latin typeface="Lato" panose="020B0604020202020204" charset="0"/>
                <a:ea typeface="Lato" panose="020B0604020202020204" charset="0"/>
                <a:cs typeface="Lato" panose="020B0604020202020204" charset="0"/>
              </a:rPr>
              <a:t> emissions have been absorbed by the ocean or by the earth biosphere, the remaining ~45% accumulated in the atmosphere.</a:t>
            </a:r>
            <a:endParaRPr lang="en-US" b="0"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a:t>
            </a:r>
            <a:r>
              <a:rPr lang="en-US" b="1"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r>
              <a:rPr lang="en-US" dirty="0">
                <a:latin typeface="Lato" panose="020B0604020202020204" charset="0"/>
                <a:ea typeface="Lato" panose="020B0604020202020204" charset="0"/>
                <a:cs typeface="Lato" panose="020B0604020202020204" charset="0"/>
              </a:rPr>
              <a:t>CC-BY-SA 4.0</a:t>
            </a:r>
          </a:p>
          <a:p>
            <a:r>
              <a:rPr lang="de-CH" dirty="0">
                <a:latin typeface="Lato" panose="020B0604020202020204" charset="0"/>
                <a:ea typeface="Lato" panose="020B0604020202020204" charset="0"/>
                <a:cs typeface="Lato" panose="020B0604020202020204" charset="0"/>
              </a:rPr>
              <a:t>  </a:t>
            </a:r>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Schematic representation of the overall perturbation of the global carbon cycle caused by anthropogenic activities, averaged globally for the decade 2010–2019. </a:t>
            </a:r>
          </a:p>
          <a:p>
            <a:endParaRPr lang="en-US"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Figure</a:t>
            </a:r>
            <a:r>
              <a:rPr lang="de-CH" dirty="0">
                <a:latin typeface="Lato" panose="020B0604020202020204" charset="0"/>
                <a:ea typeface="Lato" panose="020B0604020202020204" charset="0"/>
                <a:cs typeface="Lato" panose="020B0604020202020204" charset="0"/>
              </a:rPr>
              <a:t> 2 </a:t>
            </a:r>
            <a:r>
              <a:rPr lang="de-CH" dirty="0" err="1">
                <a:latin typeface="Lato" panose="020B0604020202020204" charset="0"/>
                <a:ea typeface="Lato" panose="020B0604020202020204" charset="0"/>
                <a:cs typeface="Lato" panose="020B0604020202020204" charset="0"/>
              </a:rPr>
              <a:t>from</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Friedlingstein</a:t>
            </a:r>
            <a:r>
              <a:rPr lang="de-CH" dirty="0">
                <a:latin typeface="Lato" panose="020B0604020202020204" charset="0"/>
                <a:ea typeface="Lato" panose="020B0604020202020204" charset="0"/>
                <a:cs typeface="Lato" panose="020B0604020202020204" charset="0"/>
              </a:rPr>
              <a:t> et al. 2020. Earth Syst. </a:t>
            </a:r>
            <a:r>
              <a:rPr lang="de-CH" dirty="0" err="1">
                <a:latin typeface="Lato" panose="020B0604020202020204" charset="0"/>
                <a:ea typeface="Lato" panose="020B0604020202020204" charset="0"/>
                <a:cs typeface="Lato" panose="020B0604020202020204" charset="0"/>
              </a:rPr>
              <a:t>Sci</a:t>
            </a:r>
            <a:r>
              <a:rPr lang="de-CH" dirty="0">
                <a:latin typeface="Lato" panose="020B0604020202020204" charset="0"/>
                <a:ea typeface="Lato" panose="020B0604020202020204" charset="0"/>
                <a:cs typeface="Lato" panose="020B0604020202020204" charset="0"/>
              </a:rPr>
              <a:t>. Data, 12, 3269–3340, 2020 </a:t>
            </a:r>
            <a:r>
              <a:rPr lang="de-CH" dirty="0">
                <a:latin typeface="Lato" panose="020B0604020202020204" charset="0"/>
                <a:ea typeface="Lato" panose="020B0604020202020204" charset="0"/>
                <a:cs typeface="Lato" panose="020B0604020202020204" charset="0"/>
                <a:hlinkClick r:id="rId3"/>
              </a:rPr>
              <a:t>https://doi.org/10.5194/essd-12-3269-2020</a:t>
            </a:r>
            <a:endParaRPr lang="de-CH"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13</a:t>
            </a:fld>
            <a:endParaRPr lang="en-GB"/>
          </a:p>
        </p:txBody>
      </p:sp>
    </p:spTree>
    <p:extLst>
      <p:ext uri="{BB962C8B-B14F-4D97-AF65-F5344CB8AC3E}">
        <p14:creationId xmlns:p14="http://schemas.microsoft.com/office/powerpoint/2010/main" val="165875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1" dirty="0">
              <a:latin typeface="Lato" panose="020B0604020202020204" charset="0"/>
              <a:ea typeface="Lato" panose="020B0604020202020204" charset="0"/>
              <a:cs typeface="Lato" panose="020B0604020202020204" charset="0"/>
            </a:endParaRPr>
          </a:p>
          <a:p>
            <a:r>
              <a:rPr lang="en-US" b="0" dirty="0">
                <a:latin typeface="Lato" panose="020B0604020202020204" charset="0"/>
                <a:ea typeface="Lato" panose="020B0604020202020204" charset="0"/>
                <a:cs typeface="Lato" panose="020B0604020202020204" charset="0"/>
              </a:rPr>
              <a:t>Higher CO</a:t>
            </a:r>
            <a:r>
              <a:rPr lang="en-US" b="0" baseline="-25000" dirty="0">
                <a:latin typeface="Lato" panose="020B0604020202020204" charset="0"/>
                <a:ea typeface="Lato" panose="020B0604020202020204" charset="0"/>
                <a:cs typeface="Lato" panose="020B0604020202020204" charset="0"/>
              </a:rPr>
              <a:t>2</a:t>
            </a:r>
            <a:r>
              <a:rPr lang="en-US" b="0" dirty="0">
                <a:latin typeface="Lato" panose="020B0604020202020204" charset="0"/>
                <a:ea typeface="Lato" panose="020B0604020202020204" charset="0"/>
                <a:cs typeface="Lato" panose="020B0604020202020204" charset="0"/>
              </a:rPr>
              <a:t> (and other greenhouse gases) concentration in the atmosphere increases the greenhouse effect.</a:t>
            </a:r>
          </a:p>
          <a:p>
            <a:endParaRPr lang="en-US" b="1"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a:t>
            </a:r>
            <a:r>
              <a:rPr lang="en-US" b="1" dirty="0">
                <a:latin typeface="Lato" panose="020B0604020202020204" charset="0"/>
                <a:ea typeface="Lato" panose="020B0604020202020204" charset="0"/>
                <a:cs typeface="Lato" panose="020B0604020202020204" charset="0"/>
              </a:rPr>
              <a:t> </a:t>
            </a:r>
            <a:r>
              <a:rPr lang="de-CH" dirty="0">
                <a:latin typeface="Lato" panose="020B0604020202020204" charset="0"/>
                <a:ea typeface="Lato" panose="020B0604020202020204" charset="0"/>
                <a:cs typeface="Lato" panose="020B0604020202020204" charset="0"/>
              </a:rPr>
              <a:t>Wild et al. 2014, </a:t>
            </a:r>
            <a:r>
              <a:rPr lang="en-US" dirty="0">
                <a:latin typeface="Lato" panose="020B0604020202020204" charset="0"/>
                <a:ea typeface="Lato" panose="020B0604020202020204" charset="0"/>
                <a:cs typeface="Lato" panose="020B0604020202020204" charset="0"/>
              </a:rPr>
              <a:t>CC-BY</a:t>
            </a:r>
          </a:p>
          <a:p>
            <a:endParaRPr lang="en-US" b="1"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de-CH" sz="1200" b="0" i="0" u="none" strike="noStrike" kern="1200" baseline="0" dirty="0">
              <a:solidFill>
                <a:schemeClr val="tx1"/>
              </a:solidFill>
              <a:latin typeface="Lato" panose="020B0604020202020204" charset="0"/>
              <a:ea typeface="Lato" panose="020B0604020202020204" charset="0"/>
              <a:cs typeface="Lato" panose="020B0604020202020204" charset="0"/>
            </a:endParaRPr>
          </a:p>
          <a:p>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Figure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1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from</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Wild et al. 2015</a:t>
            </a:r>
          </a:p>
          <a:p>
            <a:endParaRPr lang="de-CH" sz="1200" b="0" i="0" u="none" strike="noStrike" kern="1200" baseline="0" dirty="0">
              <a:solidFill>
                <a:schemeClr val="tx1"/>
              </a:solidFill>
              <a:latin typeface="Lato" panose="020B0604020202020204" charset="0"/>
              <a:ea typeface="Lato" panose="020B0604020202020204" charset="0"/>
              <a:cs typeface="Lato" panose="020B0604020202020204" charset="0"/>
            </a:endParaRPr>
          </a:p>
          <a:p>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Schematic</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diagram</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of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the global (land and ocean) annual mean energy balance of the Earth. Numbers indicate best estimates for the magnitudes of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the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globally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averaged</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energy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balance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components</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together</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with their uncertainty ranges in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parentheses</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representing</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present</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day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climate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conditions</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at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the beginning of the twenty-first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century</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The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surface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thermal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upward flux contains both the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surface</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thermal </a:t>
            </a:r>
            <a:r>
              <a:rPr lang="de-CH" sz="1200" b="0" i="0" u="none" strike="noStrike" kern="1200" baseline="0" dirty="0" err="1">
                <a:solidFill>
                  <a:schemeClr val="tx1"/>
                </a:solidFill>
                <a:latin typeface="Lato" panose="020B0604020202020204" charset="0"/>
                <a:ea typeface="Lato" panose="020B0604020202020204" charset="0"/>
                <a:cs typeface="Lato" panose="020B0604020202020204" charset="0"/>
              </a:rPr>
              <a:t>emission</a:t>
            </a:r>
            <a:r>
              <a:rPr lang="de-CH" sz="1200" b="0" i="0" u="none" strike="noStrike" kern="1200" baseline="0" dirty="0">
                <a:solidFill>
                  <a:schemeClr val="tx1"/>
                </a:solidFill>
                <a:latin typeface="Lato" panose="020B0604020202020204" charset="0"/>
                <a:ea typeface="Lato" panose="020B0604020202020204" charset="0"/>
                <a:cs typeface="Lato" panose="020B0604020202020204" charset="0"/>
              </a:rPr>
              <a:t> and </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a small contribution from the reflected part of the downward thermal radiation. Units Wm</a:t>
            </a:r>
            <a:r>
              <a:rPr lang="en-US" sz="1200" b="0" i="0" u="none" strike="noStrike" kern="1200" baseline="30000" dirty="0">
                <a:solidFill>
                  <a:schemeClr val="tx1"/>
                </a:solidFill>
                <a:latin typeface="Lato" panose="020B0604020202020204" charset="0"/>
                <a:ea typeface="Lato" panose="020B0604020202020204" charset="0"/>
                <a:cs typeface="Lato" panose="020B0604020202020204" charset="0"/>
              </a:rPr>
              <a:t>2</a:t>
            </a:r>
            <a:r>
              <a:rPr lang="en-US" sz="1200" b="0" i="0" u="none" strike="noStrike" kern="1200" baseline="0" dirty="0">
                <a:solidFill>
                  <a:schemeClr val="tx1"/>
                </a:solidFill>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err="1">
                <a:latin typeface="Lato" panose="020B0604020202020204" charset="0"/>
                <a:ea typeface="Lato" panose="020B0604020202020204" charset="0"/>
                <a:cs typeface="Lato" panose="020B0604020202020204" charset="0"/>
              </a:rPr>
              <a:t>Citation</a:t>
            </a:r>
            <a:r>
              <a:rPr lang="de-CH" dirty="0">
                <a:latin typeface="Lato" panose="020B0604020202020204" charset="0"/>
                <a:ea typeface="Lato" panose="020B0604020202020204" charset="0"/>
                <a:cs typeface="Lato" panose="020B0604020202020204" charset="0"/>
              </a:rPr>
              <a:t>: </a:t>
            </a:r>
            <a:r>
              <a:rPr lang="en-US" dirty="0">
                <a:latin typeface="Lato" panose="020B0604020202020204" charset="0"/>
                <a:ea typeface="Lato" panose="020B0604020202020204" charset="0"/>
                <a:cs typeface="Lato" panose="020B0604020202020204" charset="0"/>
              </a:rPr>
              <a:t>Wild, M., </a:t>
            </a:r>
            <a:r>
              <a:rPr lang="en-US" dirty="0" err="1">
                <a:latin typeface="Lato" panose="020B0604020202020204" charset="0"/>
                <a:ea typeface="Lato" panose="020B0604020202020204" charset="0"/>
                <a:cs typeface="Lato" panose="020B0604020202020204" charset="0"/>
              </a:rPr>
              <a:t>Folini</a:t>
            </a:r>
            <a:r>
              <a:rPr lang="en-US" dirty="0">
                <a:latin typeface="Lato" panose="020B0604020202020204" charset="0"/>
                <a:ea typeface="Lato" panose="020B0604020202020204" charset="0"/>
                <a:cs typeface="Lato" panose="020B0604020202020204" charset="0"/>
              </a:rPr>
              <a:t>, D., </a:t>
            </a:r>
            <a:r>
              <a:rPr lang="en-US" dirty="0" err="1">
                <a:latin typeface="Lato" panose="020B0604020202020204" charset="0"/>
                <a:ea typeface="Lato" panose="020B0604020202020204" charset="0"/>
                <a:cs typeface="Lato" panose="020B0604020202020204" charset="0"/>
              </a:rPr>
              <a:t>Hakuba</a:t>
            </a:r>
            <a:r>
              <a:rPr lang="en-US" dirty="0">
                <a:latin typeface="Lato" panose="020B0604020202020204" charset="0"/>
                <a:ea typeface="Lato" panose="020B0604020202020204" charset="0"/>
                <a:cs typeface="Lato" panose="020B0604020202020204" charset="0"/>
              </a:rPr>
              <a:t>, M.Z. </a:t>
            </a:r>
            <a:r>
              <a:rPr lang="en-US" i="1" dirty="0">
                <a:latin typeface="Lato" panose="020B0604020202020204" charset="0"/>
                <a:ea typeface="Lato" panose="020B0604020202020204" charset="0"/>
                <a:cs typeface="Lato" panose="020B0604020202020204" charset="0"/>
              </a:rPr>
              <a:t>et al.</a:t>
            </a:r>
            <a:r>
              <a:rPr lang="en-US" dirty="0">
                <a:latin typeface="Lato" panose="020B0604020202020204" charset="0"/>
                <a:ea typeface="Lato" panose="020B0604020202020204" charset="0"/>
                <a:cs typeface="Lato" panose="020B0604020202020204" charset="0"/>
              </a:rPr>
              <a:t> The energy balance over land and oceans: an assessment based on direct observations and CMIP5 climate models. </a:t>
            </a:r>
            <a:r>
              <a:rPr lang="en-US" i="1" dirty="0" err="1">
                <a:latin typeface="Lato" panose="020B0604020202020204" charset="0"/>
                <a:ea typeface="Lato" panose="020B0604020202020204" charset="0"/>
                <a:cs typeface="Lato" panose="020B0604020202020204" charset="0"/>
              </a:rPr>
              <a:t>Clim</a:t>
            </a:r>
            <a:r>
              <a:rPr lang="en-US" i="1" dirty="0">
                <a:latin typeface="Lato" panose="020B0604020202020204" charset="0"/>
                <a:ea typeface="Lato" panose="020B0604020202020204" charset="0"/>
                <a:cs typeface="Lato" panose="020B0604020202020204" charset="0"/>
              </a:rPr>
              <a:t> </a:t>
            </a:r>
            <a:r>
              <a:rPr lang="en-US" i="1" dirty="0" err="1">
                <a:latin typeface="Lato" panose="020B0604020202020204" charset="0"/>
                <a:ea typeface="Lato" panose="020B0604020202020204" charset="0"/>
                <a:cs typeface="Lato" panose="020B0604020202020204" charset="0"/>
              </a:rPr>
              <a:t>Dyn</a:t>
            </a:r>
            <a:r>
              <a:rPr lang="en-US" dirty="0">
                <a:latin typeface="Lato" panose="020B0604020202020204" charset="0"/>
                <a:ea typeface="Lato" panose="020B0604020202020204" charset="0"/>
                <a:cs typeface="Lato" panose="020B0604020202020204" charset="0"/>
              </a:rPr>
              <a:t> </a:t>
            </a:r>
            <a:r>
              <a:rPr lang="en-US" b="1" dirty="0">
                <a:latin typeface="Lato" panose="020B0604020202020204" charset="0"/>
                <a:ea typeface="Lato" panose="020B0604020202020204" charset="0"/>
                <a:cs typeface="Lato" panose="020B0604020202020204" charset="0"/>
              </a:rPr>
              <a:t>44, </a:t>
            </a:r>
            <a:r>
              <a:rPr lang="en-US" dirty="0">
                <a:latin typeface="Lato" panose="020B0604020202020204" charset="0"/>
                <a:ea typeface="Lato" panose="020B0604020202020204" charset="0"/>
                <a:cs typeface="Lato" panose="020B0604020202020204" charset="0"/>
              </a:rPr>
              <a:t>3393–3429 (2015). https://doi.org/10.1007/s00382-014-2430-z.</a:t>
            </a:r>
          </a:p>
          <a:p>
            <a:endParaRPr lang="de-CH" dirty="0">
              <a:latin typeface="Lato" panose="020B0604020202020204" charset="0"/>
              <a:ea typeface="Lato" panose="020B0604020202020204" charset="0"/>
              <a:cs typeface="Lato" panose="020B0604020202020204" charset="0"/>
            </a:endParaRP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14</a:t>
            </a:fld>
            <a:endParaRPr lang="en-GB"/>
          </a:p>
        </p:txBody>
      </p:sp>
    </p:spTree>
    <p:extLst>
      <p:ext uri="{BB962C8B-B14F-4D97-AF65-F5344CB8AC3E}">
        <p14:creationId xmlns:p14="http://schemas.microsoft.com/office/powerpoint/2010/main" val="428100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de-CH" dirty="0"/>
          </a:p>
          <a:p>
            <a:r>
              <a:rPr lang="de-CH" dirty="0" err="1"/>
              <a:t>Since</a:t>
            </a:r>
            <a:r>
              <a:rPr lang="de-CH" dirty="0"/>
              <a:t> 1979 </a:t>
            </a:r>
            <a:r>
              <a:rPr lang="de-CH" dirty="0" err="1"/>
              <a:t>there</a:t>
            </a:r>
            <a:r>
              <a:rPr lang="de-CH" dirty="0"/>
              <a:t> </a:t>
            </a:r>
            <a:r>
              <a:rPr lang="de-CH" dirty="0" err="1"/>
              <a:t>are</a:t>
            </a:r>
            <a:r>
              <a:rPr lang="de-CH" dirty="0"/>
              <a:t> </a:t>
            </a:r>
            <a:r>
              <a:rPr lang="de-CH" dirty="0" err="1"/>
              <a:t>measurements</a:t>
            </a:r>
            <a:r>
              <a:rPr lang="de-CH" dirty="0"/>
              <a:t> of </a:t>
            </a:r>
            <a:r>
              <a:rPr lang="de-CH" dirty="0" err="1"/>
              <a:t>the</a:t>
            </a:r>
            <a:r>
              <a:rPr lang="de-CH" dirty="0"/>
              <a:t> </a:t>
            </a:r>
            <a:r>
              <a:rPr lang="de-CH" dirty="0" err="1"/>
              <a:t>intensity</a:t>
            </a:r>
            <a:r>
              <a:rPr lang="de-CH" dirty="0"/>
              <a:t> of solar </a:t>
            </a:r>
            <a:r>
              <a:rPr lang="de-CH" dirty="0" err="1"/>
              <a:t>radiation</a:t>
            </a:r>
            <a:r>
              <a:rPr lang="de-CH" dirty="0"/>
              <a:t>. </a:t>
            </a:r>
            <a:r>
              <a:rPr lang="de-CH" dirty="0" err="1"/>
              <a:t>While</a:t>
            </a:r>
            <a:r>
              <a:rPr lang="de-CH" baseline="0" dirty="0"/>
              <a:t> total solar </a:t>
            </a:r>
            <a:r>
              <a:rPr lang="de-CH" baseline="0" dirty="0" err="1"/>
              <a:t>irradiance</a:t>
            </a:r>
            <a:r>
              <a:rPr lang="de-CH" baseline="0" dirty="0"/>
              <a:t> </a:t>
            </a:r>
            <a:r>
              <a:rPr lang="de-CH" baseline="0" dirty="0" err="1"/>
              <a:t>is</a:t>
            </a:r>
            <a:r>
              <a:rPr lang="de-CH" baseline="0" dirty="0"/>
              <a:t> </a:t>
            </a:r>
            <a:r>
              <a:rPr lang="de-CH" baseline="0" dirty="0" err="1"/>
              <a:t>highly</a:t>
            </a:r>
            <a:r>
              <a:rPr lang="de-CH" baseline="0" dirty="0"/>
              <a:t> variable on </a:t>
            </a:r>
            <a:r>
              <a:rPr lang="de-CH" baseline="0" dirty="0" err="1"/>
              <a:t>short</a:t>
            </a:r>
            <a:r>
              <a:rPr lang="de-CH" baseline="0" dirty="0"/>
              <a:t> time </a:t>
            </a:r>
            <a:r>
              <a:rPr lang="de-CH" baseline="0" dirty="0" err="1"/>
              <a:t>scales</a:t>
            </a:r>
            <a:r>
              <a:rPr lang="de-CH" baseline="0" dirty="0"/>
              <a:t> (</a:t>
            </a:r>
            <a:r>
              <a:rPr lang="de-CH" baseline="0" dirty="0" err="1"/>
              <a:t>days</a:t>
            </a:r>
            <a:r>
              <a:rPr lang="de-CH" baseline="0" dirty="0"/>
              <a:t>), </a:t>
            </a:r>
            <a:r>
              <a:rPr lang="de-CH" baseline="0" dirty="0" err="1"/>
              <a:t>it</a:t>
            </a:r>
            <a:r>
              <a:rPr lang="de-CH" baseline="0" dirty="0"/>
              <a:t> </a:t>
            </a:r>
            <a:r>
              <a:rPr lang="de-CH" baseline="0" dirty="0" err="1"/>
              <a:t>is</a:t>
            </a:r>
            <a:r>
              <a:rPr lang="de-CH" baseline="0" dirty="0"/>
              <a:t> evident </a:t>
            </a:r>
            <a:r>
              <a:rPr lang="de-CH" baseline="0" dirty="0" err="1"/>
              <a:t>that</a:t>
            </a:r>
            <a:r>
              <a:rPr lang="de-CH" baseline="0" dirty="0"/>
              <a:t> solar </a:t>
            </a:r>
            <a:r>
              <a:rPr lang="de-CH" baseline="0" dirty="0" err="1"/>
              <a:t>activity</a:t>
            </a:r>
            <a:r>
              <a:rPr lang="de-CH" baseline="0" dirty="0"/>
              <a:t> </a:t>
            </a:r>
            <a:r>
              <a:rPr lang="de-CH" baseline="0" dirty="0" err="1"/>
              <a:t>follows</a:t>
            </a:r>
            <a:r>
              <a:rPr lang="de-CH" baseline="0" dirty="0"/>
              <a:t> </a:t>
            </a:r>
            <a:r>
              <a:rPr lang="de-CH" baseline="0" dirty="0" err="1"/>
              <a:t>cycles</a:t>
            </a:r>
            <a:r>
              <a:rPr lang="de-CH" baseline="0" dirty="0"/>
              <a:t> of 11 </a:t>
            </a:r>
            <a:r>
              <a:rPr lang="de-CH" baseline="0" dirty="0" err="1"/>
              <a:t>years</a:t>
            </a:r>
            <a:r>
              <a:rPr lang="de-CH" baseline="0" dirty="0"/>
              <a:t>. These </a:t>
            </a:r>
            <a:r>
              <a:rPr lang="de-CH" baseline="0" dirty="0" err="1"/>
              <a:t>cycles</a:t>
            </a:r>
            <a:r>
              <a:rPr lang="de-CH" baseline="0" dirty="0"/>
              <a:t> </a:t>
            </a:r>
            <a:r>
              <a:rPr lang="de-CH" baseline="0" dirty="0" err="1"/>
              <a:t>were</a:t>
            </a:r>
            <a:r>
              <a:rPr lang="de-CH" baseline="0" dirty="0"/>
              <a:t> </a:t>
            </a:r>
            <a:r>
              <a:rPr lang="de-CH" baseline="0" dirty="0" err="1"/>
              <a:t>already</a:t>
            </a:r>
            <a:r>
              <a:rPr lang="de-CH" baseline="0" dirty="0"/>
              <a:t> </a:t>
            </a:r>
            <a:r>
              <a:rPr lang="de-CH" baseline="0" dirty="0" err="1"/>
              <a:t>discovered</a:t>
            </a:r>
            <a:r>
              <a:rPr lang="de-CH" baseline="0" dirty="0"/>
              <a:t> </a:t>
            </a:r>
            <a:r>
              <a:rPr lang="de-CH" baseline="0" dirty="0" err="1"/>
              <a:t>through</a:t>
            </a:r>
            <a:r>
              <a:rPr lang="de-CH" baseline="0" dirty="0"/>
              <a:t> </a:t>
            </a:r>
            <a:r>
              <a:rPr lang="de-CH" baseline="0" dirty="0" err="1"/>
              <a:t>the</a:t>
            </a:r>
            <a:r>
              <a:rPr lang="de-CH" baseline="0" dirty="0"/>
              <a:t> </a:t>
            </a:r>
            <a:r>
              <a:rPr lang="de-CH" baseline="0" dirty="0" err="1"/>
              <a:t>observation</a:t>
            </a:r>
            <a:r>
              <a:rPr lang="de-CH" baseline="0" dirty="0"/>
              <a:t> of </a:t>
            </a:r>
            <a:r>
              <a:rPr lang="de-CH" baseline="0" dirty="0" err="1"/>
              <a:t>sunspots</a:t>
            </a:r>
            <a:r>
              <a:rPr lang="de-CH" baseline="0" dirty="0"/>
              <a:t>.</a:t>
            </a:r>
            <a:r>
              <a:rPr lang="de-CH" dirty="0"/>
              <a:t> </a:t>
            </a:r>
            <a:r>
              <a:rPr lang="de-CH" dirty="0" err="1"/>
              <a:t>C</a:t>
            </a:r>
            <a:r>
              <a:rPr lang="de-CH" baseline="0" dirty="0" err="1"/>
              <a:t>hanges</a:t>
            </a:r>
            <a:r>
              <a:rPr lang="de-CH" baseline="0" dirty="0"/>
              <a:t> in solar </a:t>
            </a:r>
            <a:r>
              <a:rPr lang="de-CH" baseline="0" dirty="0" err="1"/>
              <a:t>activity</a:t>
            </a:r>
            <a:r>
              <a:rPr lang="de-CH" baseline="0" dirty="0"/>
              <a:t> </a:t>
            </a:r>
            <a:r>
              <a:rPr lang="de-CH" baseline="0" dirty="0" err="1"/>
              <a:t>can</a:t>
            </a:r>
            <a:r>
              <a:rPr lang="de-CH" baseline="0" dirty="0"/>
              <a:t> </a:t>
            </a:r>
            <a:r>
              <a:rPr lang="de-CH" baseline="0" dirty="0" err="1"/>
              <a:t>influence</a:t>
            </a:r>
            <a:r>
              <a:rPr lang="de-CH" baseline="0" dirty="0"/>
              <a:t> </a:t>
            </a:r>
            <a:r>
              <a:rPr lang="de-CH" baseline="0" dirty="0" err="1"/>
              <a:t>earth’s</a:t>
            </a:r>
            <a:r>
              <a:rPr lang="de-CH" baseline="0" dirty="0"/>
              <a:t> </a:t>
            </a:r>
            <a:r>
              <a:rPr lang="de-CH" baseline="0" dirty="0" err="1"/>
              <a:t>climate</a:t>
            </a:r>
            <a:r>
              <a:rPr lang="de-CH" baseline="0" dirty="0"/>
              <a:t> </a:t>
            </a:r>
            <a:r>
              <a:rPr lang="de-CH" baseline="0" dirty="0" err="1"/>
              <a:t>significantly</a:t>
            </a:r>
            <a:r>
              <a:rPr lang="de-CH" baseline="0" dirty="0"/>
              <a:t>. </a:t>
            </a:r>
            <a:r>
              <a:rPr lang="de-CH" baseline="0" dirty="0" err="1"/>
              <a:t>However</a:t>
            </a:r>
            <a:r>
              <a:rPr lang="de-CH" baseline="0" dirty="0"/>
              <a:t>, in </a:t>
            </a:r>
            <a:r>
              <a:rPr lang="de-CH" baseline="0" dirty="0" err="1"/>
              <a:t>the</a:t>
            </a:r>
            <a:r>
              <a:rPr lang="de-CH" baseline="0" dirty="0"/>
              <a:t> last 40 </a:t>
            </a:r>
            <a:r>
              <a:rPr lang="de-CH" baseline="0" dirty="0" err="1"/>
              <a:t>years</a:t>
            </a:r>
            <a:r>
              <a:rPr lang="de-CH" baseline="0" dirty="0"/>
              <a:t>, </a:t>
            </a:r>
            <a:r>
              <a:rPr lang="de-CH" baseline="0" dirty="0" err="1"/>
              <a:t>there</a:t>
            </a:r>
            <a:r>
              <a:rPr lang="de-CH" baseline="0" dirty="0"/>
              <a:t> </a:t>
            </a:r>
            <a:r>
              <a:rPr lang="de-CH" baseline="0" dirty="0" err="1"/>
              <a:t>is</a:t>
            </a:r>
            <a:r>
              <a:rPr lang="de-CH" baseline="0" dirty="0"/>
              <a:t> </a:t>
            </a:r>
            <a:r>
              <a:rPr lang="de-CH" baseline="0" dirty="0" err="1"/>
              <a:t>no</a:t>
            </a:r>
            <a:r>
              <a:rPr lang="de-CH" baseline="0" dirty="0"/>
              <a:t> </a:t>
            </a:r>
            <a:r>
              <a:rPr lang="de-CH" baseline="0" dirty="0" err="1"/>
              <a:t>evidence</a:t>
            </a:r>
            <a:r>
              <a:rPr lang="de-CH" baseline="0" dirty="0"/>
              <a:t> </a:t>
            </a:r>
            <a:r>
              <a:rPr lang="de-CH" baseline="0" dirty="0" err="1"/>
              <a:t>for</a:t>
            </a:r>
            <a:r>
              <a:rPr lang="de-CH" baseline="0" dirty="0"/>
              <a:t> an </a:t>
            </a:r>
            <a:r>
              <a:rPr lang="de-CH" baseline="0" dirty="0" err="1"/>
              <a:t>increase</a:t>
            </a:r>
            <a:r>
              <a:rPr lang="de-CH" baseline="0" dirty="0"/>
              <a:t> of </a:t>
            </a:r>
            <a:r>
              <a:rPr lang="de-CH" baseline="0" dirty="0" err="1"/>
              <a:t>the</a:t>
            </a:r>
            <a:r>
              <a:rPr lang="de-CH" baseline="0" dirty="0"/>
              <a:t> solar </a:t>
            </a:r>
            <a:r>
              <a:rPr lang="de-CH" baseline="0" dirty="0" err="1"/>
              <a:t>energy</a:t>
            </a:r>
            <a:r>
              <a:rPr lang="de-CH" baseline="0" dirty="0"/>
              <a:t> </a:t>
            </a:r>
            <a:r>
              <a:rPr lang="de-CH" baseline="0" dirty="0" err="1"/>
              <a:t>received</a:t>
            </a:r>
            <a:r>
              <a:rPr lang="de-CH" baseline="0" dirty="0"/>
              <a:t> by </a:t>
            </a:r>
            <a:r>
              <a:rPr lang="de-CH" baseline="0" dirty="0" err="1"/>
              <a:t>earth</a:t>
            </a:r>
            <a:r>
              <a:rPr lang="de-CH" baseline="0" dirty="0"/>
              <a:t>, not on </a:t>
            </a:r>
            <a:r>
              <a:rPr lang="de-CH" baseline="0" dirty="0" err="1"/>
              <a:t>the</a:t>
            </a:r>
            <a:r>
              <a:rPr lang="de-CH" baseline="0" dirty="0"/>
              <a:t> </a:t>
            </a:r>
            <a:r>
              <a:rPr lang="de-CH" baseline="0" dirty="0" err="1"/>
              <a:t>scale</a:t>
            </a:r>
            <a:r>
              <a:rPr lang="de-CH" baseline="0" dirty="0"/>
              <a:t> </a:t>
            </a:r>
            <a:r>
              <a:rPr lang="de-CH" baseline="0" dirty="0" err="1"/>
              <a:t>necessary</a:t>
            </a:r>
            <a:r>
              <a:rPr lang="de-CH" baseline="0" dirty="0"/>
              <a:t> </a:t>
            </a:r>
            <a:r>
              <a:rPr lang="de-CH" baseline="0" dirty="0" err="1"/>
              <a:t>to</a:t>
            </a:r>
            <a:r>
              <a:rPr lang="de-CH" baseline="0" dirty="0"/>
              <a:t> </a:t>
            </a:r>
            <a:r>
              <a:rPr lang="de-CH" baseline="0" dirty="0" err="1"/>
              <a:t>explain</a:t>
            </a:r>
            <a:r>
              <a:rPr lang="de-CH" baseline="0" dirty="0"/>
              <a:t> </a:t>
            </a:r>
            <a:r>
              <a:rPr lang="de-CH" baseline="0" dirty="0" err="1"/>
              <a:t>the</a:t>
            </a:r>
            <a:r>
              <a:rPr lang="de-CH" baseline="0" dirty="0"/>
              <a:t> </a:t>
            </a:r>
            <a:r>
              <a:rPr lang="de-CH" baseline="0" dirty="0" err="1"/>
              <a:t>current</a:t>
            </a:r>
            <a:r>
              <a:rPr lang="de-CH" baseline="0" dirty="0"/>
              <a:t> </a:t>
            </a:r>
            <a:r>
              <a:rPr lang="de-CH" baseline="0" dirty="0" err="1"/>
              <a:t>warming</a:t>
            </a:r>
            <a:r>
              <a:rPr lang="de-CH" baseline="0" dirty="0"/>
              <a:t>. </a:t>
            </a:r>
            <a:endParaRPr lang="en-US" b="1" dirty="0"/>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a:t>
            </a:r>
            <a:r>
              <a:rPr lang="en-US" dirty="0" err="1">
                <a:latin typeface="Lato" panose="020B0604020202020204" charset="0"/>
                <a:ea typeface="Lato" panose="020B0604020202020204" charset="0"/>
                <a:cs typeface="Lato" panose="020B0604020202020204" charset="0"/>
              </a:rPr>
              <a:t>Fabrizio</a:t>
            </a:r>
            <a:r>
              <a:rPr lang="en-US" dirty="0">
                <a:latin typeface="Lato" panose="020B0604020202020204" charset="0"/>
                <a:ea typeface="Lato" panose="020B0604020202020204" charset="0"/>
                <a:cs typeface="Lato" panose="020B0604020202020204" charset="0"/>
              </a:rPr>
              <a:t>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b="1" dirty="0"/>
          </a:p>
          <a:p>
            <a:r>
              <a:rPr lang="en-US" b="1" dirty="0"/>
              <a:t>SOURCES:</a:t>
            </a:r>
          </a:p>
          <a:p>
            <a:endParaRPr lang="en-US" dirty="0"/>
          </a:p>
          <a:p>
            <a:r>
              <a:rPr lang="en-US" dirty="0"/>
              <a:t>This series is composed by measurements from several instruments in earth’s orbit,</a:t>
            </a:r>
            <a:r>
              <a:rPr lang="en-US" baseline="0" dirty="0"/>
              <a:t> </a:t>
            </a:r>
            <a:r>
              <a:rPr lang="en-US" dirty="0"/>
              <a:t>which are modeled with a neural network.</a:t>
            </a:r>
          </a:p>
          <a:p>
            <a:endParaRPr lang="de-CH" dirty="0"/>
          </a:p>
          <a:p>
            <a:r>
              <a:rPr lang="de-CH" dirty="0" err="1"/>
              <a:t>Citation</a:t>
            </a:r>
            <a:r>
              <a:rPr lang="de-CH" dirty="0"/>
              <a:t>: </a:t>
            </a:r>
            <a:r>
              <a:rPr lang="de-CH" dirty="0" err="1"/>
              <a:t>Mauceri</a:t>
            </a:r>
            <a:r>
              <a:rPr lang="de-CH" dirty="0"/>
              <a:t>, S., </a:t>
            </a:r>
            <a:r>
              <a:rPr lang="de-CH" dirty="0" err="1"/>
              <a:t>Coddington</a:t>
            </a:r>
            <a:r>
              <a:rPr lang="de-CH" dirty="0"/>
              <a:t>, O., Lyles, D. et al. </a:t>
            </a:r>
            <a:r>
              <a:rPr lang="de-CH" dirty="0" err="1"/>
              <a:t>Neural</a:t>
            </a:r>
            <a:r>
              <a:rPr lang="de-CH" dirty="0"/>
              <a:t> Network </a:t>
            </a:r>
            <a:r>
              <a:rPr lang="de-CH" dirty="0" err="1"/>
              <a:t>for</a:t>
            </a:r>
            <a:r>
              <a:rPr lang="de-CH" dirty="0"/>
              <a:t> Solar </a:t>
            </a:r>
            <a:r>
              <a:rPr lang="de-CH" dirty="0" err="1"/>
              <a:t>Irradiance</a:t>
            </a:r>
            <a:r>
              <a:rPr lang="de-CH" dirty="0"/>
              <a:t> Modeling (NN-SIM). Sol </a:t>
            </a:r>
            <a:r>
              <a:rPr lang="de-CH" dirty="0" err="1"/>
              <a:t>Phys</a:t>
            </a:r>
            <a:r>
              <a:rPr lang="de-CH" dirty="0"/>
              <a:t> 294, 160 (2019). </a:t>
            </a:r>
            <a:r>
              <a:rPr lang="de-CH" dirty="0">
                <a:hlinkClick r:id="rId3"/>
              </a:rPr>
              <a:t>https://doi.org/10.1007/s11207-019-1555-y</a:t>
            </a:r>
            <a:endParaRPr lang="de-CH"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and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a:t>
            </a:r>
            <a:r>
              <a:rPr lang="en-GB" dirty="0">
                <a:hlinkClick r:id="rId4"/>
              </a:rPr>
              <a:t>GitHub - </a:t>
            </a:r>
            <a:r>
              <a:rPr lang="en-GB" dirty="0" err="1">
                <a:hlinkClick r:id="rId4"/>
              </a:rPr>
              <a:t>fmenardo</a:t>
            </a:r>
            <a:r>
              <a:rPr lang="en-GB" dirty="0">
                <a:hlinkClick r:id="rId4"/>
              </a:rPr>
              <a:t>/2minutes4future: Data, code and plots about climate change, created for the 2minutes4future campaign (website online soon)</a:t>
            </a:r>
            <a:r>
              <a:rPr lang="de-CH" dirty="0"/>
              <a:t>.</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15</a:t>
            </a:fld>
            <a:endParaRPr lang="en-GB"/>
          </a:p>
        </p:txBody>
      </p:sp>
    </p:spTree>
    <p:extLst>
      <p:ext uri="{BB962C8B-B14F-4D97-AF65-F5344CB8AC3E}">
        <p14:creationId xmlns:p14="http://schemas.microsoft.com/office/powerpoint/2010/main" val="333854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In the last 100 years the average</a:t>
            </a:r>
            <a:r>
              <a:rPr lang="en-US" baseline="0" dirty="0">
                <a:latin typeface="Lato" panose="020B0604020202020204" charset="0"/>
                <a:ea typeface="Lato" panose="020B0604020202020204" charset="0"/>
                <a:cs typeface="Lato" panose="020B0604020202020204" charset="0"/>
              </a:rPr>
              <a:t> world temperature increased more than 1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global warming accelerated in the last </a:t>
            </a:r>
            <a:r>
              <a:rPr lang="en-US" dirty="0">
                <a:latin typeface="Lato" panose="020B0604020202020204" charset="0"/>
                <a:ea typeface="Lato" panose="020B0604020202020204" charset="0"/>
                <a:cs typeface="Lato" panose="020B0604020202020204" charset="0"/>
              </a:rPr>
              <a:t>30 years (</a:t>
            </a:r>
            <a:r>
              <a:rPr lang="en-US" baseline="0" dirty="0">
                <a:latin typeface="Lato" panose="020B0604020202020204" charset="0"/>
                <a:ea typeface="Lato" panose="020B0604020202020204" charset="0"/>
                <a:cs typeface="Lato" panose="020B0604020202020204" charset="0"/>
              </a:rPr>
              <a:t>0.7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increase).</a:t>
            </a:r>
            <a:endParaRPr lang="en-US"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 Fabrizio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endParaRPr lang="en-US" b="1"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1850 onward was obtained from HadCRUT4 (</a:t>
            </a:r>
            <a:r>
              <a:rPr lang="en-US" dirty="0">
                <a:latin typeface="Lato" panose="020B0604020202020204" charset="0"/>
                <a:ea typeface="Lato" panose="020B0604020202020204" charset="0"/>
                <a:cs typeface="Lato" panose="020B0604020202020204" charset="0"/>
                <a:hlinkClick r:id="rId3"/>
              </a:rPr>
              <a:t>https://www.metoffice.gov.uk/hadobs/hadcrut4/</a:t>
            </a:r>
            <a:r>
              <a:rPr lang="en-US" dirty="0">
                <a:latin typeface="Lato" panose="020B0604020202020204" charset="0"/>
                <a:ea typeface="Lato" panose="020B0604020202020204" charset="0"/>
                <a:cs typeface="Lato" panose="020B0604020202020204" charset="0"/>
              </a:rPr>
              <a:t>). HadCRUT4 is a gridded dataset of global historical surface temperature anomalies relative to a 1961-1990 reference period. Data are available for each month since January 1850, on a 5 degree grid.</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Morice</a:t>
            </a:r>
            <a:r>
              <a:rPr lang="en-US" dirty="0">
                <a:latin typeface="Lato" panose="020B0604020202020204" charset="0"/>
                <a:ea typeface="Lato" panose="020B0604020202020204" charset="0"/>
                <a:cs typeface="Lato" panose="020B0604020202020204" charset="0"/>
              </a:rPr>
              <a:t>, C. P., Kennedy, J. J., Rayner, N. A., and Jones, P. D. (2012), Quantifying uncertainties in global and regional temperature change using an ensemble of observational estimates: The HadCRUT4 data set, J. </a:t>
            </a:r>
            <a:r>
              <a:rPr lang="en-US" dirty="0" err="1">
                <a:latin typeface="Lato" panose="020B0604020202020204" charset="0"/>
                <a:ea typeface="Lato" panose="020B0604020202020204" charset="0"/>
                <a:cs typeface="Lato" panose="020B0604020202020204" charset="0"/>
              </a:rPr>
              <a:t>Geophys</a:t>
            </a:r>
            <a:r>
              <a:rPr lang="en-US" dirty="0">
                <a:latin typeface="Lato" panose="020B0604020202020204" charset="0"/>
                <a:ea typeface="Lato" panose="020B0604020202020204" charset="0"/>
                <a:cs typeface="Lato" panose="020B0604020202020204" charset="0"/>
              </a:rPr>
              <a:t>. Res., 117, D08101, doi:10.1029/2011JD017187.</a:t>
            </a:r>
          </a:p>
          <a:p>
            <a:r>
              <a:rPr lang="en-US" dirty="0">
                <a:latin typeface="Lato" panose="020B0604020202020204" charset="0"/>
                <a:ea typeface="Lato" panose="020B0604020202020204" charset="0"/>
                <a:cs typeface="Lato" panose="020B0604020202020204" charset="0"/>
              </a:rPr>
              <a:t>Download global yearly data: </a:t>
            </a:r>
            <a:r>
              <a:rPr lang="en-US" dirty="0">
                <a:latin typeface="Lato" panose="020B0604020202020204" charset="0"/>
                <a:ea typeface="Lato" panose="020B0604020202020204" charset="0"/>
                <a:cs typeface="Lato" panose="020B0604020202020204" charset="0"/>
                <a:hlinkClick r:id="rId4"/>
              </a:rPr>
              <a:t>https://www.metoffice.gov.uk/hadobs/hadcrut4/data/current/time_series/HadCRUT.4.6.0.0.annual_ns_avg.txt</a:t>
            </a:r>
            <a:r>
              <a:rPr lang="en-US" dirty="0">
                <a:latin typeface="Lato" panose="020B0604020202020204" charset="0"/>
                <a:ea typeface="Lato" panose="020B0604020202020204" charset="0"/>
                <a:cs typeface="Lato" panose="020B0604020202020204" charset="0"/>
              </a:rPr>
              <a:t>.</a:t>
            </a:r>
          </a:p>
          <a:p>
            <a:r>
              <a:rPr lang="en-US" dirty="0">
                <a:latin typeface="Lato" panose="020B0604020202020204" charset="0"/>
                <a:ea typeface="Lato" panose="020B0604020202020204" charset="0"/>
                <a:cs typeface="Lato" panose="020B0604020202020204" charset="0"/>
              </a:rPr>
              <a:t>File format: </a:t>
            </a:r>
            <a:r>
              <a:rPr lang="en-US" dirty="0">
                <a:latin typeface="Lato" panose="020B0604020202020204" charset="0"/>
                <a:ea typeface="Lato" panose="020B0604020202020204" charset="0"/>
                <a:cs typeface="Lato" panose="020B0604020202020204" charset="0"/>
                <a:hlinkClick r:id="rId5"/>
              </a:rPr>
              <a:t>https://www.metoffice.gov.uk/hadobs/hadcrut4/data/current/series_format.html</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and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2</a:t>
            </a:fld>
            <a:endParaRPr lang="en-GB"/>
          </a:p>
        </p:txBody>
      </p:sp>
    </p:spTree>
    <p:extLst>
      <p:ext uri="{BB962C8B-B14F-4D97-AF65-F5344CB8AC3E}">
        <p14:creationId xmlns:p14="http://schemas.microsoft.com/office/powerpoint/2010/main" val="295130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Early</a:t>
            </a:r>
            <a:r>
              <a:rPr lang="en-US" baseline="0" dirty="0">
                <a:latin typeface="Lato" panose="020B0604020202020204" charset="0"/>
                <a:ea typeface="Lato" panose="020B0604020202020204" charset="0"/>
                <a:cs typeface="Lato" panose="020B0604020202020204" charset="0"/>
              </a:rPr>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In the last 100 years the average</a:t>
            </a:r>
            <a:r>
              <a:rPr lang="en-US" baseline="0" dirty="0">
                <a:latin typeface="Lato" panose="020B0604020202020204" charset="0"/>
                <a:ea typeface="Lato" panose="020B0604020202020204" charset="0"/>
                <a:cs typeface="Lato" panose="020B0604020202020204" charset="0"/>
              </a:rPr>
              <a:t> world temperature increased more than 1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global warming accelerated in the last </a:t>
            </a:r>
            <a:r>
              <a:rPr lang="en-US" dirty="0">
                <a:latin typeface="Lato" panose="020B0604020202020204" charset="0"/>
                <a:ea typeface="Lato" panose="020B0604020202020204" charset="0"/>
                <a:cs typeface="Lato" panose="020B0604020202020204" charset="0"/>
              </a:rPr>
              <a:t>30 years (</a:t>
            </a:r>
            <a:r>
              <a:rPr lang="en-US" baseline="0" dirty="0">
                <a:latin typeface="Lato" panose="020B0604020202020204" charset="0"/>
                <a:ea typeface="Lato" panose="020B0604020202020204" charset="0"/>
                <a:cs typeface="Lato" panose="020B0604020202020204" charset="0"/>
              </a:rPr>
              <a:t>0.7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increase). Global temperatures are now higher than the average during the Holocene climate optimum. </a:t>
            </a:r>
          </a:p>
          <a:p>
            <a:endParaRPr lang="en-US" baseline="0" dirty="0">
              <a:latin typeface="Lato" panose="020B0604020202020204" charset="0"/>
              <a:ea typeface="Lato" panose="020B0604020202020204" charset="0"/>
              <a:cs typeface="Lato" panose="020B0604020202020204" charset="0"/>
            </a:endParaRPr>
          </a:p>
          <a:p>
            <a:r>
              <a:rPr lang="en-US" baseline="0" dirty="0">
                <a:latin typeface="Lato" panose="020B0604020202020204" charset="0"/>
                <a:ea typeface="Lato" panose="020B0604020202020204" charset="0"/>
                <a:cs typeface="Lato" panose="020B0604020202020204" charset="0"/>
              </a:rPr>
              <a:t>The fast increase in temperature in the last ~100 years was caused by an higher concentration of greenhouse gases in the atmosphere, especially CO</a:t>
            </a:r>
            <a:r>
              <a:rPr lang="en-US"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In the last 60 years the concentration of CO</a:t>
            </a:r>
            <a:r>
              <a:rPr lang="en-US" sz="1200" baseline="-25000" dirty="0">
                <a:latin typeface="Lato" panose="020B0604020202020204" charset="0"/>
                <a:ea typeface="Lato" panose="020B0604020202020204" charset="0"/>
                <a:cs typeface="Lato" panose="020B0604020202020204" charset="0"/>
              </a:rPr>
              <a:t>2</a:t>
            </a:r>
            <a:r>
              <a:rPr lang="en-US" baseline="0" dirty="0">
                <a:latin typeface="Lato" panose="020B0604020202020204" charset="0"/>
                <a:ea typeface="Lato" panose="020B0604020202020204" charset="0"/>
                <a:cs typeface="Lato" panose="020B0604020202020204" charset="0"/>
              </a:rPr>
              <a:t> increased from 317ppm (1960), to 339 ppm (1980), to 370 ppm (2000), to 414 ppm (2020).</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a:t>
            </a:r>
            <a:r>
              <a:rPr lang="en-US" dirty="0" err="1">
                <a:latin typeface="Lato" panose="020B0604020202020204" charset="0"/>
                <a:ea typeface="Lato" panose="020B0604020202020204" charset="0"/>
                <a:cs typeface="Lato" panose="020B0604020202020204" charset="0"/>
              </a:rPr>
              <a:t>Fabrizio</a:t>
            </a:r>
            <a:r>
              <a:rPr lang="en-US" dirty="0">
                <a:latin typeface="Lato" panose="020B0604020202020204" charset="0"/>
                <a:ea typeface="Lato" panose="020B0604020202020204" charset="0"/>
                <a:cs typeface="Lato" panose="020B0604020202020204" charset="0"/>
              </a:rPr>
              <a:t>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Temperature:</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1850 onward was obtained from HadCRUT4 (</a:t>
            </a:r>
            <a:r>
              <a:rPr lang="en-US" dirty="0">
                <a:latin typeface="Lato" panose="020B0604020202020204" charset="0"/>
                <a:ea typeface="Lato" panose="020B0604020202020204" charset="0"/>
                <a:cs typeface="Lato" panose="020B0604020202020204" charset="0"/>
                <a:hlinkClick r:id="rId3"/>
              </a:rPr>
              <a:t>https://www.metoffice.gov.uk/hadobs/hadcrut4/</a:t>
            </a:r>
            <a:r>
              <a:rPr lang="en-US" dirty="0">
                <a:latin typeface="Lato" panose="020B0604020202020204" charset="0"/>
                <a:ea typeface="Lato" panose="020B0604020202020204" charset="0"/>
                <a:cs typeface="Lato" panose="020B0604020202020204" charset="0"/>
              </a:rPr>
              <a:t>). HadCRUT4 is a gridded dataset of global historical surface temperature anomalies relative to a 1961-1990 reference period. Data are available for each month since January 1850, on a 5 degree grid.</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Morice</a:t>
            </a:r>
            <a:r>
              <a:rPr lang="en-US" dirty="0">
                <a:latin typeface="Lato" panose="020B0604020202020204" charset="0"/>
                <a:ea typeface="Lato" panose="020B0604020202020204" charset="0"/>
                <a:cs typeface="Lato" panose="020B0604020202020204" charset="0"/>
              </a:rPr>
              <a:t>, C. P., Kennedy, J. J., Rayner, N. A., and Jones, P. D. (2012), Quantifying uncertainties in global and regional temperature change using an ensemble of observational estimates: The HadCRUT4 data set, J. </a:t>
            </a:r>
            <a:r>
              <a:rPr lang="en-US" dirty="0" err="1">
                <a:latin typeface="Lato" panose="020B0604020202020204" charset="0"/>
                <a:ea typeface="Lato" panose="020B0604020202020204" charset="0"/>
                <a:cs typeface="Lato" panose="020B0604020202020204" charset="0"/>
              </a:rPr>
              <a:t>Geophys</a:t>
            </a:r>
            <a:r>
              <a:rPr lang="en-US" dirty="0">
                <a:latin typeface="Lato" panose="020B0604020202020204" charset="0"/>
                <a:ea typeface="Lato" panose="020B0604020202020204" charset="0"/>
                <a:cs typeface="Lato" panose="020B0604020202020204" charset="0"/>
              </a:rPr>
              <a:t>. Res., 117, D08101, doi:10.1029/2011JD017187.</a:t>
            </a:r>
          </a:p>
          <a:p>
            <a:r>
              <a:rPr lang="en-US" dirty="0">
                <a:latin typeface="Lato" panose="020B0604020202020204" charset="0"/>
                <a:ea typeface="Lato" panose="020B0604020202020204" charset="0"/>
                <a:cs typeface="Lato" panose="020B0604020202020204" charset="0"/>
              </a:rPr>
              <a:t>Download global yearly data: </a:t>
            </a:r>
            <a:r>
              <a:rPr lang="en-US" dirty="0">
                <a:latin typeface="Lato" panose="020B0604020202020204" charset="0"/>
                <a:ea typeface="Lato" panose="020B0604020202020204" charset="0"/>
                <a:cs typeface="Lato" panose="020B0604020202020204" charset="0"/>
                <a:hlinkClick r:id="rId4"/>
              </a:rPr>
              <a:t>https://www.metoffice.gov.uk/hadobs/hadcrut4/data/current/time_series/HadCRUT.4.6.0.0.annual_ns_avg.txt</a:t>
            </a:r>
            <a:r>
              <a:rPr lang="en-US" dirty="0">
                <a:latin typeface="Lato" panose="020B0604020202020204" charset="0"/>
                <a:ea typeface="Lato" panose="020B0604020202020204" charset="0"/>
                <a:cs typeface="Lato" panose="020B0604020202020204" charset="0"/>
              </a:rPr>
              <a:t>.</a:t>
            </a:r>
          </a:p>
          <a:p>
            <a:r>
              <a:rPr lang="en-US" dirty="0">
                <a:latin typeface="Lato" panose="020B0604020202020204" charset="0"/>
                <a:ea typeface="Lato" panose="020B0604020202020204" charset="0"/>
                <a:cs typeface="Lato" panose="020B0604020202020204" charset="0"/>
              </a:rPr>
              <a:t>File format: </a:t>
            </a:r>
            <a:r>
              <a:rPr lang="en-US" dirty="0">
                <a:latin typeface="Lato" panose="020B0604020202020204" charset="0"/>
                <a:ea typeface="Lato" panose="020B0604020202020204" charset="0"/>
                <a:cs typeface="Lato" panose="020B0604020202020204" charset="0"/>
                <a:hlinkClick r:id="rId5"/>
              </a:rPr>
              <a:t>https://www.metoffice.gov.uk/hadobs/hadcrut4/data/current/series_format.html</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i="0" dirty="0">
                <a:latin typeface="Lato" panose="020B0604020202020204" charset="0"/>
                <a:ea typeface="Lato" panose="020B0604020202020204" charset="0"/>
                <a:cs typeface="Lato" panose="020B0604020202020204" charset="0"/>
              </a:rPr>
              <a:t>Long </a:t>
            </a:r>
            <a:r>
              <a:rPr lang="de-CH" i="0" dirty="0" err="1">
                <a:latin typeface="Lato" panose="020B0604020202020204" charset="0"/>
                <a:ea typeface="Lato" panose="020B0604020202020204" charset="0"/>
                <a:cs typeface="Lato" panose="020B0604020202020204" charset="0"/>
              </a:rPr>
              <a:t>term</a:t>
            </a:r>
            <a:r>
              <a:rPr lang="de-CH" i="0" dirty="0">
                <a:latin typeface="Lato" panose="020B0604020202020204" charset="0"/>
                <a:ea typeface="Lato" panose="020B0604020202020204" charset="0"/>
                <a:cs typeface="Lato" panose="020B0604020202020204" charset="0"/>
              </a:rPr>
              <a:t> </a:t>
            </a:r>
            <a:r>
              <a:rPr lang="de-CH" i="0" dirty="0" err="1">
                <a:latin typeface="Lato" panose="020B0604020202020204" charset="0"/>
                <a:ea typeface="Lato" panose="020B0604020202020204" charset="0"/>
                <a:cs typeface="Lato" panose="020B0604020202020204" charset="0"/>
              </a:rPr>
              <a:t>data</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for</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the</a:t>
            </a:r>
            <a:r>
              <a:rPr lang="de-CH" i="0" baseline="0" dirty="0">
                <a:latin typeface="Lato" panose="020B0604020202020204" charset="0"/>
                <a:ea typeface="Lato" panose="020B0604020202020204" charset="0"/>
                <a:cs typeface="Lato" panose="020B0604020202020204" charset="0"/>
              </a:rPr>
              <a:t> last ~11,300 </a:t>
            </a:r>
            <a:r>
              <a:rPr lang="de-CH" i="0" baseline="0" dirty="0" err="1">
                <a:latin typeface="Lato" panose="020B0604020202020204" charset="0"/>
                <a:ea typeface="Lato" panose="020B0604020202020204" charset="0"/>
                <a:cs typeface="Lato" panose="020B0604020202020204" charset="0"/>
              </a:rPr>
              <a:t>years</a:t>
            </a:r>
            <a:r>
              <a:rPr lang="de-CH" i="0" baseline="0" dirty="0">
                <a:latin typeface="Lato" panose="020B0604020202020204" charset="0"/>
                <a:ea typeface="Lato" panose="020B0604020202020204" charset="0"/>
                <a:cs typeface="Lato" panose="020B0604020202020204" charset="0"/>
              </a:rPr>
              <a:t>) </a:t>
            </a:r>
            <a:r>
              <a:rPr lang="en-US" i="0" dirty="0">
                <a:latin typeface="Lato" panose="020B0604020202020204" charset="0"/>
                <a:ea typeface="Lato" panose="020B0604020202020204" charset="0"/>
                <a:cs typeface="Lato" panose="020B0604020202020204" charset="0"/>
              </a:rPr>
              <a:t>was obtained from </a:t>
            </a:r>
            <a:r>
              <a:rPr lang="en-US" i="0" dirty="0" err="1">
                <a:latin typeface="Lato" panose="020B0604020202020204" charset="0"/>
                <a:ea typeface="Lato" panose="020B0604020202020204" charset="0"/>
                <a:cs typeface="Lato" panose="020B0604020202020204" charset="0"/>
              </a:rPr>
              <a:t>Marcott</a:t>
            </a:r>
            <a:r>
              <a:rPr lang="en-US" i="0" dirty="0">
                <a:latin typeface="Lato" panose="020B0604020202020204" charset="0"/>
                <a:ea typeface="Lato" panose="020B0604020202020204" charset="0"/>
                <a:cs typeface="Lato" panose="020B0604020202020204" charset="0"/>
              </a:rPr>
              <a:t> et al. 2013. These</a:t>
            </a:r>
            <a:r>
              <a:rPr lang="en-US" i="0" baseline="0" dirty="0">
                <a:latin typeface="Lato" panose="020B0604020202020204" charset="0"/>
                <a:ea typeface="Lato" panose="020B0604020202020204" charset="0"/>
                <a:cs typeface="Lato" panose="020B0604020202020204" charset="0"/>
              </a:rPr>
              <a:t> estimates are based on 73 globally distributed </a:t>
            </a:r>
            <a:r>
              <a:rPr lang="en-US" i="0" dirty="0">
                <a:latin typeface="Lato" panose="020B0604020202020204" charset="0"/>
                <a:ea typeface="Lato" panose="020B0604020202020204" charset="0"/>
                <a:cs typeface="Lato" panose="020B0604020202020204" charset="0"/>
              </a:rPr>
              <a:t>paleoclimate archives and temperature proxies, with sampling resolutions ranging from 20 to 500 years, and a median resolution of 120 years.</a:t>
            </a:r>
          </a:p>
          <a:p>
            <a:r>
              <a:rPr lang="en-US" dirty="0">
                <a:latin typeface="Lato" panose="020B0604020202020204" charset="0"/>
                <a:ea typeface="Lato" panose="020B0604020202020204" charset="0"/>
                <a:cs typeface="Lato" panose="020B0604020202020204" charset="0"/>
              </a:rPr>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latin typeface="Lato" panose="020B0604020202020204" charset="0"/>
                <a:ea typeface="Lato" panose="020B0604020202020204" charset="0"/>
                <a:cs typeface="Lato" panose="020B0604020202020204" charset="0"/>
              </a:rPr>
              <a:t> based on the global 5x5 grid, and the shaded are represent </a:t>
            </a:r>
            <a:r>
              <a:rPr lang="el-GR" baseline="0" dirty="0">
                <a:latin typeface="Lato" panose="020B0604020202020204" charset="0"/>
                <a:ea typeface="Lato" panose="020B0604020202020204" charset="0"/>
                <a:cs typeface="Lato" panose="020B0604020202020204" charset="0"/>
              </a:rPr>
              <a:t>1σ </a:t>
            </a:r>
            <a:r>
              <a:rPr lang="en-US" baseline="0" dirty="0">
                <a:latin typeface="Lato" panose="020B0604020202020204" charset="0"/>
                <a:ea typeface="Lato" panose="020B0604020202020204" charset="0"/>
                <a:cs typeface="Lato" panose="020B0604020202020204" charset="0"/>
              </a:rPr>
              <a:t>uncertainty.</a:t>
            </a:r>
            <a:endParaRPr lang="de-CH"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Citation: A Reconstruction of Regional and Global Temperature for the Past 11,300 Years Shaun A. </a:t>
            </a:r>
            <a:r>
              <a:rPr lang="en-US" dirty="0" err="1">
                <a:latin typeface="Lato" panose="020B0604020202020204" charset="0"/>
                <a:ea typeface="Lato" panose="020B0604020202020204" charset="0"/>
                <a:cs typeface="Lato" panose="020B0604020202020204" charset="0"/>
              </a:rPr>
              <a:t>Marcott</a:t>
            </a:r>
            <a:r>
              <a:rPr lang="en-US" dirty="0">
                <a:latin typeface="Lato" panose="020B0604020202020204" charset="0"/>
                <a:ea typeface="Lato" panose="020B0604020202020204" charset="0"/>
                <a:cs typeface="Lato" panose="020B0604020202020204" charset="0"/>
              </a:rPr>
              <a:t> et al. Science 339 , 1198 (2013); DOI: 10.1126/science.1228026.</a:t>
            </a:r>
          </a:p>
          <a:p>
            <a:r>
              <a:rPr lang="en-US" dirty="0">
                <a:latin typeface="Lato" panose="020B0604020202020204" charset="0"/>
                <a:ea typeface="Lato" panose="020B0604020202020204" charset="0"/>
                <a:cs typeface="Lato" panose="020B0604020202020204" charset="0"/>
              </a:rPr>
              <a:t>Download data from supplementary table S1: </a:t>
            </a:r>
            <a:r>
              <a:rPr lang="en-US" dirty="0">
                <a:latin typeface="Lato" panose="020B0604020202020204" charset="0"/>
                <a:ea typeface="Lato" panose="020B0604020202020204" charset="0"/>
                <a:cs typeface="Lato" panose="020B0604020202020204" charset="0"/>
                <a:hlinkClick r:id="rId6"/>
              </a:rPr>
              <a:t>https://science.sciencemag.org/highwire/filestream/594506/field_highwire_adjunct_files/1/Marcott.SM.database.S1.xlsx</a:t>
            </a:r>
            <a:r>
              <a:rPr lang="en-US" dirty="0">
                <a:latin typeface="Lato" panose="020B0604020202020204" charset="0"/>
                <a:ea typeface="Lato" panose="020B0604020202020204" charset="0"/>
                <a:cs typeface="Lato" panose="020B0604020202020204" charset="0"/>
              </a:rPr>
              <a:t>.</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CO2:</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latin typeface="Lato" panose="020B0604020202020204" charset="0"/>
                <a:ea typeface="Lato" panose="020B0604020202020204" charset="0"/>
                <a:cs typeface="Lato" panose="020B0604020202020204" charset="0"/>
              </a:rPr>
              <a:t> measurements.</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7"/>
              </a:rPr>
              <a:t>https://www.esrl.noaa.gov/gmd/webdata/ccgg/trends/co2/co2_annmean_mlo.txt</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Long-term data (</a:t>
            </a:r>
            <a:r>
              <a:rPr lang="en-US" b="0" dirty="0">
                <a:latin typeface="Lato" panose="020B0604020202020204" charset="0"/>
                <a:ea typeface="Lato" panose="020B0604020202020204" charset="0"/>
                <a:cs typeface="Lato" panose="020B0604020202020204" charset="0"/>
              </a:rPr>
              <a:t>~10,000 BC - 1958 AD)</a:t>
            </a:r>
            <a:r>
              <a:rPr lang="en-US" b="1" dirty="0">
                <a:latin typeface="Lato" panose="020B0604020202020204" charset="0"/>
                <a:ea typeface="Lato" panose="020B0604020202020204" charset="0"/>
                <a:cs typeface="Lato" panose="020B0604020202020204" charset="0"/>
              </a:rPr>
              <a:t>  </a:t>
            </a:r>
            <a:r>
              <a:rPr lang="en-US" b="0" dirty="0">
                <a:latin typeface="Lato" panose="020B0604020202020204" charset="0"/>
                <a:ea typeface="Lato" panose="020B0604020202020204" charset="0"/>
                <a:cs typeface="Lato" panose="020B0604020202020204" charset="0"/>
              </a:rPr>
              <a:t>derives</a:t>
            </a:r>
            <a:r>
              <a:rPr lang="en-US" b="1" dirty="0">
                <a:latin typeface="Lato" panose="020B0604020202020204" charset="0"/>
                <a:ea typeface="Lato" panose="020B0604020202020204" charset="0"/>
                <a:cs typeface="Lato" panose="020B0604020202020204" charset="0"/>
              </a:rPr>
              <a:t> </a:t>
            </a:r>
            <a:r>
              <a:rPr lang="en-US" dirty="0">
                <a:latin typeface="Lato" panose="020B0604020202020204" charset="0"/>
                <a:ea typeface="Lato" panose="020B0604020202020204" charset="0"/>
                <a:cs typeface="Lato" panose="020B0604020202020204" charset="0"/>
              </a:rPr>
              <a:t>from ice cores – specifically the Dome C core – and has been made available from the NOAA here: </a:t>
            </a:r>
            <a:r>
              <a:rPr lang="en-US" dirty="0">
                <a:latin typeface="Lato" panose="020B0604020202020204" charset="0"/>
                <a:ea typeface="Lato" panose="020B0604020202020204" charset="0"/>
                <a:cs typeface="Lato" panose="020B0604020202020204" charset="0"/>
                <a:hlinkClick r:id="rId8"/>
              </a:rPr>
              <a:t>https://www.ncdc.noaa.gov/paleo-search/study/17975</a:t>
            </a:r>
            <a:r>
              <a:rPr lang="en-US" dirty="0">
                <a:latin typeface="Lato" panose="020B0604020202020204" charset="0"/>
                <a:ea typeface="Lato" panose="020B0604020202020204" charset="0"/>
                <a:cs typeface="Lato" panose="020B0604020202020204" charset="0"/>
              </a:rPr>
              <a:t>. The data</a:t>
            </a:r>
            <a:r>
              <a:rPr lang="en-US" baseline="0" dirty="0">
                <a:latin typeface="Lato" panose="020B0604020202020204" charset="0"/>
                <a:ea typeface="Lato" panose="020B0604020202020204" charset="0"/>
                <a:cs typeface="Lato" panose="020B0604020202020204" charset="0"/>
              </a:rPr>
              <a:t> was compiled by</a:t>
            </a:r>
            <a:r>
              <a:rPr lang="en-US" dirty="0">
                <a:latin typeface="Lato" panose="020B0604020202020204" charset="0"/>
                <a:ea typeface="Lato" panose="020B0604020202020204" charset="0"/>
                <a:cs typeface="Lato" panose="020B0604020202020204" charset="0"/>
              </a:rPr>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Bereiter</a:t>
            </a:r>
            <a:r>
              <a:rPr lang="en-US" dirty="0">
                <a:latin typeface="Lato" panose="020B0604020202020204" charset="0"/>
                <a:ea typeface="Lato" panose="020B0604020202020204" charset="0"/>
                <a:cs typeface="Lato" panose="020B0604020202020204" charset="0"/>
              </a:rPr>
              <a:t>, B., Eggleston, S., Schmitt, J., </a:t>
            </a:r>
            <a:r>
              <a:rPr lang="en-US" dirty="0" err="1">
                <a:latin typeface="Lato" panose="020B0604020202020204" charset="0"/>
                <a:ea typeface="Lato" panose="020B0604020202020204" charset="0"/>
                <a:cs typeface="Lato" panose="020B0604020202020204" charset="0"/>
              </a:rPr>
              <a:t>Nehrbass</a:t>
            </a:r>
            <a:r>
              <a:rPr lang="en-US" dirty="0">
                <a:latin typeface="Lato" panose="020B0604020202020204" charset="0"/>
                <a:ea typeface="Lato" panose="020B0604020202020204" charset="0"/>
                <a:cs typeface="Lato" panose="020B0604020202020204" charset="0"/>
              </a:rPr>
              <a:t>‐Ahles, C., Stocker, T. F., Fischer, H., ... &amp; </a:t>
            </a:r>
            <a:r>
              <a:rPr lang="en-US" dirty="0" err="1">
                <a:latin typeface="Lato" panose="020B0604020202020204" charset="0"/>
                <a:ea typeface="Lato" panose="020B0604020202020204" charset="0"/>
                <a:cs typeface="Lato" panose="020B0604020202020204" charset="0"/>
              </a:rPr>
              <a:t>Chappellaz</a:t>
            </a:r>
            <a:r>
              <a:rPr lang="en-US" dirty="0">
                <a:latin typeface="Lato" panose="020B0604020202020204" charset="0"/>
                <a:ea typeface="Lato" panose="020B0604020202020204" charset="0"/>
                <a:cs typeface="Lato" panose="020B0604020202020204" charset="0"/>
              </a:rPr>
              <a:t>, J. (2015). Revision of the EPICA Dome C CO2 record from 800 to 600 </a:t>
            </a:r>
            <a:r>
              <a:rPr lang="en-US" dirty="0" err="1">
                <a:latin typeface="Lato" panose="020B0604020202020204" charset="0"/>
                <a:ea typeface="Lato" panose="020B0604020202020204" charset="0"/>
                <a:cs typeface="Lato" panose="020B0604020202020204" charset="0"/>
              </a:rPr>
              <a:t>kyr</a:t>
            </a:r>
            <a:r>
              <a:rPr lang="en-US" dirty="0">
                <a:latin typeface="Lato" panose="020B0604020202020204" charset="0"/>
                <a:ea typeface="Lato" panose="020B0604020202020204" charset="0"/>
                <a:cs typeface="Lato" panose="020B0604020202020204" charset="0"/>
              </a:rPr>
              <a:t> before present. Geophysical Research Letters, 42(2), 542-549.</a:t>
            </a: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9"/>
              </a:rPr>
              <a:t>https://ourworldindata.org/co2-and-other-greenhouse-gas-emissions/</a:t>
            </a:r>
            <a:endParaRPr lang="en-US"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and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3</a:t>
            </a:fld>
            <a:endParaRPr lang="en-GB"/>
          </a:p>
        </p:txBody>
      </p:sp>
    </p:spTree>
    <p:extLst>
      <p:ext uri="{BB962C8B-B14F-4D97-AF65-F5344CB8AC3E}">
        <p14:creationId xmlns:p14="http://schemas.microsoft.com/office/powerpoint/2010/main" val="133921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For the last 800 thousands year, the atmospheric CO2 concentration oscillated between ~150</a:t>
            </a:r>
            <a:r>
              <a:rPr lang="en-US" baseline="0" dirty="0">
                <a:latin typeface="Lato" panose="020B0604020202020204" charset="0"/>
                <a:ea typeface="Lato" panose="020B0604020202020204" charset="0"/>
                <a:cs typeface="Lato" panose="020B0604020202020204" charset="0"/>
              </a:rPr>
              <a:t> and 300 ppm. The periods with low CO2 concentration were ice ages, the last of which was concluded between ~115,000 and 12,000 years ago. The periods between ice ages, with higher CO2 concentration, are warmer interglacial periods. In the last 60 years the concentration of CO2 in the atmosphere increased drastically. 1960: 317 ppm; 1980: 339 ppm; 2000: 370 ppm; 2020: 414 ppm.</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CREDIT:</a:t>
            </a:r>
            <a:r>
              <a:rPr lang="en-US" dirty="0"/>
              <a:t> © </a:t>
            </a:r>
            <a:r>
              <a:rPr lang="en-US" dirty="0" err="1"/>
              <a:t>Fabrizio</a:t>
            </a:r>
            <a:r>
              <a:rPr lang="en-US" dirty="0"/>
              <a:t> </a:t>
            </a:r>
            <a:r>
              <a:rPr lang="en-US" dirty="0" err="1"/>
              <a:t>Menardo</a:t>
            </a:r>
            <a:r>
              <a:rPr lang="en-US" dirty="0"/>
              <a:t>, CC-BY-SA 4.0</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latin typeface="Lato" panose="020B0604020202020204" charset="0"/>
                <a:ea typeface="Lato" panose="020B0604020202020204" charset="0"/>
                <a:cs typeface="Lato" panose="020B0604020202020204" charset="0"/>
              </a:rPr>
              <a:t> measurements.</a:t>
            </a:r>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3"/>
              </a:rPr>
              <a:t>https://www.esrl.noaa.gov/gmd/webdata/ccgg/trends/co2/co2_annmean_mlo.txt</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Long-term data (</a:t>
            </a:r>
            <a:r>
              <a:rPr lang="en-US" b="0" dirty="0">
                <a:latin typeface="Lato" panose="020B0604020202020204" charset="0"/>
                <a:ea typeface="Lato" panose="020B0604020202020204" charset="0"/>
                <a:cs typeface="Lato" panose="020B0604020202020204" charset="0"/>
              </a:rPr>
              <a:t>~800,000 BC - 1958 AD)</a:t>
            </a:r>
            <a:r>
              <a:rPr lang="en-US" b="1" dirty="0">
                <a:latin typeface="Lato" panose="020B0604020202020204" charset="0"/>
                <a:ea typeface="Lato" panose="020B0604020202020204" charset="0"/>
                <a:cs typeface="Lato" panose="020B0604020202020204" charset="0"/>
              </a:rPr>
              <a:t>  </a:t>
            </a:r>
            <a:r>
              <a:rPr lang="en-US" b="0" dirty="0">
                <a:latin typeface="Lato" panose="020B0604020202020204" charset="0"/>
                <a:ea typeface="Lato" panose="020B0604020202020204" charset="0"/>
                <a:cs typeface="Lato" panose="020B0604020202020204" charset="0"/>
              </a:rPr>
              <a:t>derives</a:t>
            </a:r>
            <a:r>
              <a:rPr lang="en-US" b="1" dirty="0">
                <a:latin typeface="Lato" panose="020B0604020202020204" charset="0"/>
                <a:ea typeface="Lato" panose="020B0604020202020204" charset="0"/>
                <a:cs typeface="Lato" panose="020B0604020202020204" charset="0"/>
              </a:rPr>
              <a:t> </a:t>
            </a:r>
            <a:r>
              <a:rPr lang="en-US" dirty="0">
                <a:latin typeface="Lato" panose="020B0604020202020204" charset="0"/>
                <a:ea typeface="Lato" panose="020B0604020202020204" charset="0"/>
                <a:cs typeface="Lato" panose="020B0604020202020204" charset="0"/>
              </a:rPr>
              <a:t>from ice cores – specifically the Dome C core – and has been made available from the NOAA here: </a:t>
            </a:r>
            <a:r>
              <a:rPr lang="en-US" dirty="0">
                <a:latin typeface="Lato" panose="020B0604020202020204" charset="0"/>
                <a:ea typeface="Lato" panose="020B0604020202020204" charset="0"/>
                <a:cs typeface="Lato" panose="020B0604020202020204" charset="0"/>
                <a:hlinkClick r:id="rId4"/>
              </a:rPr>
              <a:t>https://www.ncdc.noaa.gov/paleo-search/study/17975</a:t>
            </a:r>
            <a:r>
              <a:rPr lang="en-US" dirty="0">
                <a:latin typeface="Lato" panose="020B0604020202020204" charset="0"/>
                <a:ea typeface="Lato" panose="020B0604020202020204" charset="0"/>
                <a:cs typeface="Lato" panose="020B0604020202020204" charset="0"/>
              </a:rPr>
              <a:t>. The data</a:t>
            </a:r>
            <a:r>
              <a:rPr lang="en-US" baseline="0" dirty="0">
                <a:latin typeface="Lato" panose="020B0604020202020204" charset="0"/>
                <a:ea typeface="Lato" panose="020B0604020202020204" charset="0"/>
                <a:cs typeface="Lato" panose="020B0604020202020204" charset="0"/>
              </a:rPr>
              <a:t> was compiled by</a:t>
            </a:r>
            <a:r>
              <a:rPr lang="en-US" dirty="0">
                <a:latin typeface="Lato" panose="020B0604020202020204" charset="0"/>
                <a:ea typeface="Lato" panose="020B0604020202020204" charset="0"/>
                <a:cs typeface="Lato" panose="020B0604020202020204" charset="0"/>
              </a:rPr>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Bereiter</a:t>
            </a:r>
            <a:r>
              <a:rPr lang="en-US" dirty="0">
                <a:latin typeface="Lato" panose="020B0604020202020204" charset="0"/>
                <a:ea typeface="Lato" panose="020B0604020202020204" charset="0"/>
                <a:cs typeface="Lato" panose="020B0604020202020204" charset="0"/>
              </a:rPr>
              <a:t>, B., Eggleston, S., Schmitt, J., </a:t>
            </a:r>
            <a:r>
              <a:rPr lang="en-US" dirty="0" err="1">
                <a:latin typeface="Lato" panose="020B0604020202020204" charset="0"/>
                <a:ea typeface="Lato" panose="020B0604020202020204" charset="0"/>
                <a:cs typeface="Lato" panose="020B0604020202020204" charset="0"/>
              </a:rPr>
              <a:t>Nehrbass</a:t>
            </a:r>
            <a:r>
              <a:rPr lang="en-US" dirty="0">
                <a:latin typeface="Lato" panose="020B0604020202020204" charset="0"/>
                <a:ea typeface="Lato" panose="020B0604020202020204" charset="0"/>
                <a:cs typeface="Lato" panose="020B0604020202020204" charset="0"/>
              </a:rPr>
              <a:t>‐Ahles, C., Stocker, T. F., Fischer, H., ... &amp; </a:t>
            </a:r>
            <a:r>
              <a:rPr lang="en-US" dirty="0" err="1">
                <a:latin typeface="Lato" panose="020B0604020202020204" charset="0"/>
                <a:ea typeface="Lato" panose="020B0604020202020204" charset="0"/>
                <a:cs typeface="Lato" panose="020B0604020202020204" charset="0"/>
              </a:rPr>
              <a:t>Chappellaz</a:t>
            </a:r>
            <a:r>
              <a:rPr lang="en-US" dirty="0">
                <a:latin typeface="Lato" panose="020B0604020202020204" charset="0"/>
                <a:ea typeface="Lato" panose="020B0604020202020204" charset="0"/>
                <a:cs typeface="Lato" panose="020B0604020202020204" charset="0"/>
              </a:rPr>
              <a:t>, J. (2015). Revision of the EPICA Dome C CO2 record from 800 to 600 </a:t>
            </a:r>
            <a:r>
              <a:rPr lang="en-US" dirty="0" err="1">
                <a:latin typeface="Lato" panose="020B0604020202020204" charset="0"/>
                <a:ea typeface="Lato" panose="020B0604020202020204" charset="0"/>
                <a:cs typeface="Lato" panose="020B0604020202020204" charset="0"/>
              </a:rPr>
              <a:t>kyr</a:t>
            </a:r>
            <a:r>
              <a:rPr lang="en-US" dirty="0">
                <a:latin typeface="Lato" panose="020B0604020202020204" charset="0"/>
                <a:ea typeface="Lato" panose="020B0604020202020204" charset="0"/>
                <a:cs typeface="Lato" panose="020B0604020202020204" charset="0"/>
              </a:rPr>
              <a:t> before present. Geophysical Research Letters, 42(2), 542-549.</a:t>
            </a:r>
          </a:p>
          <a:p>
            <a:r>
              <a:rPr lang="en-US" dirty="0">
                <a:latin typeface="Lato" panose="020B0604020202020204" charset="0"/>
                <a:ea typeface="Lato" panose="020B0604020202020204" charset="0"/>
                <a:cs typeface="Lato" panose="020B0604020202020204" charset="0"/>
              </a:rPr>
              <a:t>Download: </a:t>
            </a:r>
            <a:r>
              <a:rPr lang="en-US" dirty="0">
                <a:latin typeface="Lato" panose="020B0604020202020204" charset="0"/>
                <a:ea typeface="Lato" panose="020B0604020202020204" charset="0"/>
                <a:cs typeface="Lato" panose="020B0604020202020204" charset="0"/>
                <a:hlinkClick r:id="rId5"/>
              </a:rPr>
              <a:t>https://ourworldindata.org/co2-and-other-greenhouse-gas-emissions/</a:t>
            </a:r>
            <a:endParaRPr lang="en-US" dirty="0">
              <a:latin typeface="Lato" panose="020B0604020202020204" charset="0"/>
              <a:ea typeface="Lato" panose="020B0604020202020204" charset="0"/>
              <a:cs typeface="Lato" panose="020B0604020202020204" charset="0"/>
            </a:endParaRP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and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4</a:t>
            </a:fld>
            <a:endParaRPr lang="en-GB"/>
          </a:p>
        </p:txBody>
      </p:sp>
    </p:spTree>
    <p:extLst>
      <p:ext uri="{BB962C8B-B14F-4D97-AF65-F5344CB8AC3E}">
        <p14:creationId xmlns:p14="http://schemas.microsoft.com/office/powerpoint/2010/main" val="154033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219600" algn="l"/>
            <a:r>
              <a:rPr lang="en-US" sz="1200" b="1" dirty="0">
                <a:latin typeface="Lato" pitchFamily="18"/>
                <a:ea typeface="Lato" pitchFamily="2"/>
                <a:cs typeface="Lato" pitchFamily="2"/>
              </a:rPr>
              <a:t>SPEAKER NOTES:</a:t>
            </a:r>
          </a:p>
          <a:p>
            <a:pPr marL="0" lvl="0" indent="-219600" algn="l"/>
            <a:endParaRPr lang="en-US" sz="1200" b="1" dirty="0">
              <a:latin typeface="Lato" pitchFamily="18"/>
              <a:ea typeface="Lato" pitchFamily="2"/>
              <a:cs typeface="Lato" pitchFamily="2"/>
            </a:endParaRPr>
          </a:p>
          <a:p>
            <a:pPr marL="0" lvl="0" indent="-219600" algn="l"/>
            <a:r>
              <a:rPr lang="en-US" sz="1200" dirty="0">
                <a:latin typeface="Lato" pitchFamily="18"/>
                <a:ea typeface="Lato" pitchFamily="2"/>
                <a:cs typeface="Lato" pitchFamily="2"/>
              </a:rPr>
              <a:t>Because CO</a:t>
            </a:r>
            <a:r>
              <a:rPr lang="en-US" sz="1200" baseline="-25000" dirty="0">
                <a:latin typeface="Lato" pitchFamily="18"/>
                <a:ea typeface="Lato" pitchFamily="2"/>
                <a:cs typeface="Lato" pitchFamily="2"/>
              </a:rPr>
              <a:t>2</a:t>
            </a:r>
            <a:r>
              <a:rPr lang="en-US" sz="1200" dirty="0">
                <a:latin typeface="Lato" pitchFamily="18"/>
                <a:ea typeface="Lato" pitchFamily="2"/>
                <a:cs typeface="Lato" pitchFamily="2"/>
              </a:rPr>
              <a:t> persists for long time in the atmosphere, the observed global warming is not reversible for centuries (IPCC 2021). Some of the consequences of climate change are:</a:t>
            </a:r>
          </a:p>
          <a:p>
            <a:pPr marL="0" lvl="0" indent="-219600" algn="l"/>
            <a:r>
              <a:rPr lang="en-US" sz="1200" dirty="0">
                <a:latin typeface="Lato" pitchFamily="18"/>
                <a:ea typeface="Lato" pitchFamily="2"/>
                <a:cs typeface="Lato" pitchFamily="2"/>
              </a:rPr>
              <a:t>- increase in sea level (current trend would lead to ~80cm increase by 2100 compared to 1900; Nerem et al. 2018)  </a:t>
            </a:r>
          </a:p>
          <a:p>
            <a:pPr marL="0" lvl="0" indent="-219600" algn="l"/>
            <a:r>
              <a:rPr lang="en-US" sz="1200" dirty="0">
                <a:latin typeface="Lato" pitchFamily="18"/>
                <a:ea typeface="Lato" pitchFamily="2"/>
                <a:cs typeface="Lato" pitchFamily="2"/>
              </a:rPr>
              <a:t>- increase in frequency and magnitude of weather and climate extremes, including heavy precipitations, heat waves, draughts etc. (Mora et al. 2017, IPCC 2021)</a:t>
            </a:r>
          </a:p>
          <a:p>
            <a:pPr marL="0" lvl="0" indent="-219600" algn="l"/>
            <a:endParaRPr lang="en-US" sz="1200" b="1" dirty="0">
              <a:latin typeface="Lato" pitchFamily="18"/>
              <a:ea typeface="Lato" pitchFamily="2"/>
              <a:cs typeface="Lato" pitchFamily="2"/>
            </a:endParaRPr>
          </a:p>
          <a:p>
            <a:pPr marL="0" lvl="0" indent="-219600" algn="l"/>
            <a:r>
              <a:rPr lang="en-US" sz="1200" b="1" dirty="0">
                <a:latin typeface="Lato" pitchFamily="18"/>
                <a:ea typeface="Lato" pitchFamily="2"/>
                <a:cs typeface="Lato" pitchFamily="2"/>
              </a:rPr>
              <a:t>CREDIT: </a:t>
            </a:r>
            <a:r>
              <a:rPr lang="en-US" sz="1200" dirty="0">
                <a:latin typeface="Lato" pitchFamily="18"/>
                <a:ea typeface="Lato" pitchFamily="2"/>
                <a:cs typeface="Lato" pitchFamily="2"/>
              </a:rPr>
              <a:t>© Fabrizio </a:t>
            </a:r>
            <a:r>
              <a:rPr lang="en-US" sz="1200" dirty="0" err="1">
                <a:latin typeface="Lato" pitchFamily="18"/>
                <a:ea typeface="Lato" pitchFamily="2"/>
                <a:cs typeface="Lato" pitchFamily="2"/>
              </a:rPr>
              <a:t>Menardo</a:t>
            </a:r>
            <a:r>
              <a:rPr lang="en-US" sz="1200" dirty="0">
                <a:latin typeface="Lato" pitchFamily="18"/>
                <a:ea typeface="Lato" pitchFamily="2"/>
                <a:cs typeface="Lato" pitchFamily="2"/>
              </a:rPr>
              <a:t>, CC-BY-SA 4.0</a:t>
            </a:r>
          </a:p>
          <a:p>
            <a:pPr marL="0" lvl="0" indent="-219600" algn="l"/>
            <a:endParaRPr lang="en-US" sz="1200" b="1" dirty="0">
              <a:latin typeface="Lato" pitchFamily="18"/>
              <a:ea typeface="Lato" pitchFamily="2"/>
              <a:cs typeface="Lato" pitchFamily="2"/>
            </a:endParaRPr>
          </a:p>
          <a:p>
            <a:pPr marL="0" lvl="0" indent="-219600" algn="l"/>
            <a:r>
              <a:rPr lang="en-US" sz="1200" b="1" dirty="0">
                <a:latin typeface="Lato" pitchFamily="18"/>
                <a:ea typeface="Lato" pitchFamily="2"/>
                <a:cs typeface="Lato" pitchFamily="2"/>
              </a:rPr>
              <a:t>SOURCES:  </a:t>
            </a:r>
          </a:p>
          <a:p>
            <a:pPr marL="0" lvl="0" indent="-219600" algn="l"/>
            <a:endParaRPr lang="en-US" sz="1200" b="1" dirty="0">
              <a:latin typeface="Lato" pitchFamily="18"/>
              <a:ea typeface="Lato" pitchFamily="2"/>
              <a:cs typeface="Lato" pitchFamily="2"/>
            </a:endParaRPr>
          </a:p>
          <a:p>
            <a:pPr marL="0" lvl="0" indent="-219600" algn="l"/>
            <a:r>
              <a:rPr lang="en-US" sz="1200" dirty="0">
                <a:latin typeface="Lato" pitchFamily="18"/>
                <a:ea typeface="Lato" pitchFamily="2"/>
                <a:cs typeface="Lato" pitchFamily="2"/>
              </a:rPr>
              <a:t>IPCC, 2021: Summary for Policymakers. In: Climate Change 2021: The Physical Science Basis. Contribution of Working Group I to the Sixth Assessment Report of the Intergovernmental Panel on Climate Change (</a:t>
            </a:r>
            <a:r>
              <a:rPr lang="en-US" sz="1200" dirty="0">
                <a:latin typeface="Lato" pitchFamily="18"/>
                <a:ea typeface="Lato" pitchFamily="2"/>
                <a:cs typeface="Lato" pitchFamily="2"/>
                <a:hlinkClick r:id="rId3"/>
              </a:rPr>
              <a:t>https://www.ipcc.ch/report/ar6/wg1/</a:t>
            </a:r>
            <a:r>
              <a:rPr lang="en-US" sz="1200" dirty="0">
                <a:latin typeface="Lato" pitchFamily="18"/>
                <a:ea typeface="Lato" pitchFamily="2"/>
                <a:cs typeface="Lato" pitchFamily="2"/>
              </a:rPr>
              <a:t>)</a:t>
            </a:r>
          </a:p>
          <a:p>
            <a:pPr marL="0" lvl="0" indent="-219600" algn="l"/>
            <a:endParaRPr lang="en-US" sz="1200" dirty="0">
              <a:latin typeface="Lato" pitchFamily="18"/>
              <a:ea typeface="Lato" pitchFamily="2"/>
              <a:cs typeface="Lato" pitchFamily="2"/>
            </a:endParaRPr>
          </a:p>
          <a:p>
            <a:pPr marL="0" lvl="0" indent="-219600" algn="l"/>
            <a:r>
              <a:rPr lang="en-US" sz="1200" dirty="0">
                <a:latin typeface="Lato" pitchFamily="18"/>
                <a:ea typeface="Lato" pitchFamily="2"/>
                <a:cs typeface="Lato" pitchFamily="2"/>
              </a:rPr>
              <a:t>Nerem, R. S., Beckley, B. D., Fasullo, J. T., </a:t>
            </a:r>
            <a:r>
              <a:rPr lang="en-US" sz="1200" dirty="0" err="1">
                <a:latin typeface="Lato" pitchFamily="18"/>
                <a:ea typeface="Lato" pitchFamily="2"/>
                <a:cs typeface="Lato" pitchFamily="2"/>
              </a:rPr>
              <a:t>Hamlington</a:t>
            </a:r>
            <a:r>
              <a:rPr lang="en-US" sz="1200" dirty="0">
                <a:latin typeface="Lato" pitchFamily="18"/>
                <a:ea typeface="Lato" pitchFamily="2"/>
                <a:cs typeface="Lato" pitchFamily="2"/>
              </a:rPr>
              <a:t>, B. D., Masters, D., &amp; </a:t>
            </a:r>
            <a:r>
              <a:rPr lang="en-US" sz="1200" dirty="0" err="1">
                <a:latin typeface="Lato" pitchFamily="18"/>
                <a:ea typeface="Lato" pitchFamily="2"/>
                <a:cs typeface="Lato" pitchFamily="2"/>
              </a:rPr>
              <a:t>Mitchum</a:t>
            </a:r>
            <a:r>
              <a:rPr lang="en-US" sz="1200" dirty="0">
                <a:latin typeface="Lato" pitchFamily="18"/>
                <a:ea typeface="Lato" pitchFamily="2"/>
                <a:cs typeface="Lato" pitchFamily="2"/>
              </a:rPr>
              <a:t>, G. T. (2018). Climate-change–driven accelerated sea-level rise detected in the altimeter era. Proceedings of the national academy of sciences, 115(9), 2022-2025.</a:t>
            </a:r>
          </a:p>
          <a:p>
            <a:pPr marL="0" lvl="0" indent="-219600" algn="l"/>
            <a:r>
              <a:rPr lang="en-US" sz="1200" dirty="0">
                <a:latin typeface="Lato" pitchFamily="18"/>
                <a:ea typeface="Lato" pitchFamily="2"/>
                <a:cs typeface="Lato" pitchFamily="2"/>
                <a:hlinkClick r:id="rId4"/>
              </a:rPr>
              <a:t>https://doi.org/10.1073/pnas.1717312115</a:t>
            </a:r>
          </a:p>
          <a:p>
            <a:pPr marL="0" lvl="0" indent="-219600" algn="l"/>
            <a:endParaRPr lang="en-US" sz="1200" dirty="0">
              <a:latin typeface="Lato" pitchFamily="18"/>
              <a:ea typeface="Lato" pitchFamily="2"/>
              <a:cs typeface="Lato" pitchFamily="2"/>
            </a:endParaRPr>
          </a:p>
          <a:p>
            <a:pPr marL="0" lvl="0" indent="-219600" algn="l"/>
            <a:r>
              <a:rPr lang="en-US" sz="1200" dirty="0">
                <a:solidFill>
                  <a:srgbClr val="000000"/>
                </a:solidFill>
                <a:latin typeface="Lato" pitchFamily="18"/>
                <a:ea typeface="+mn-ea" pitchFamily="2"/>
                <a:cs typeface="Lato" pitchFamily="2"/>
              </a:rPr>
              <a:t>Mora, C., </a:t>
            </a:r>
            <a:r>
              <a:rPr lang="en-US" sz="1200" dirty="0" err="1">
                <a:solidFill>
                  <a:srgbClr val="000000"/>
                </a:solidFill>
                <a:latin typeface="Lato" pitchFamily="18"/>
                <a:ea typeface="+mn-ea" pitchFamily="2"/>
                <a:cs typeface="Lato" pitchFamily="2"/>
              </a:rPr>
              <a:t>Dousset</a:t>
            </a:r>
            <a:r>
              <a:rPr lang="en-US" sz="1200" dirty="0">
                <a:solidFill>
                  <a:srgbClr val="000000"/>
                </a:solidFill>
                <a:latin typeface="Lato" pitchFamily="18"/>
                <a:ea typeface="+mn-ea" pitchFamily="2"/>
                <a:cs typeface="Lato" pitchFamily="2"/>
              </a:rPr>
              <a:t>, B., Caldwell, I. </a:t>
            </a:r>
            <a:r>
              <a:rPr lang="en-US" sz="1200" i="1" dirty="0">
                <a:solidFill>
                  <a:srgbClr val="000000"/>
                </a:solidFill>
                <a:latin typeface="Lato" pitchFamily="18"/>
                <a:ea typeface="+mn-ea" pitchFamily="2"/>
                <a:cs typeface="Lato" pitchFamily="2"/>
              </a:rPr>
              <a:t>et al.</a:t>
            </a:r>
            <a:r>
              <a:rPr lang="en-US" sz="1200" dirty="0">
                <a:solidFill>
                  <a:srgbClr val="000000"/>
                </a:solidFill>
                <a:latin typeface="Lato" pitchFamily="18"/>
                <a:ea typeface="+mn-ea" pitchFamily="2"/>
                <a:cs typeface="Lato" pitchFamily="2"/>
              </a:rPr>
              <a:t> Global risk of deadly heat. </a:t>
            </a:r>
            <a:r>
              <a:rPr lang="en-US" sz="1200" i="1" dirty="0">
                <a:solidFill>
                  <a:srgbClr val="000000"/>
                </a:solidFill>
                <a:latin typeface="Lato" pitchFamily="18"/>
                <a:ea typeface="+mn-ea" pitchFamily="2"/>
                <a:cs typeface="Lato" pitchFamily="2"/>
              </a:rPr>
              <a:t>Nature </a:t>
            </a:r>
            <a:r>
              <a:rPr lang="en-US" sz="1200" i="1" dirty="0" err="1">
                <a:solidFill>
                  <a:srgbClr val="000000"/>
                </a:solidFill>
                <a:latin typeface="Lato" pitchFamily="18"/>
                <a:ea typeface="+mn-ea" pitchFamily="2"/>
                <a:cs typeface="Lato" pitchFamily="2"/>
              </a:rPr>
              <a:t>Clim</a:t>
            </a:r>
            <a:r>
              <a:rPr lang="en-US" sz="1200" i="1" dirty="0">
                <a:solidFill>
                  <a:srgbClr val="000000"/>
                </a:solidFill>
                <a:latin typeface="Lato" pitchFamily="18"/>
                <a:ea typeface="+mn-ea" pitchFamily="2"/>
                <a:cs typeface="Lato" pitchFamily="2"/>
              </a:rPr>
              <a:t> Change</a:t>
            </a:r>
            <a:r>
              <a:rPr lang="en-US" sz="1200" dirty="0">
                <a:solidFill>
                  <a:srgbClr val="000000"/>
                </a:solidFill>
                <a:latin typeface="Lato" pitchFamily="18"/>
                <a:ea typeface="+mn-ea" pitchFamily="2"/>
                <a:cs typeface="Lato" pitchFamily="2"/>
              </a:rPr>
              <a:t> </a:t>
            </a:r>
            <a:r>
              <a:rPr lang="en-US" sz="1200" b="1" dirty="0">
                <a:solidFill>
                  <a:srgbClr val="000000"/>
                </a:solidFill>
                <a:latin typeface="Lato" pitchFamily="18"/>
                <a:ea typeface="+mn-ea" pitchFamily="2"/>
                <a:cs typeface="Lato" pitchFamily="2"/>
              </a:rPr>
              <a:t>7, </a:t>
            </a:r>
            <a:r>
              <a:rPr lang="en-US" sz="1200" dirty="0">
                <a:solidFill>
                  <a:srgbClr val="000000"/>
                </a:solidFill>
                <a:latin typeface="Lato" pitchFamily="18"/>
                <a:ea typeface="+mn-ea" pitchFamily="2"/>
                <a:cs typeface="Lato" pitchFamily="2"/>
              </a:rPr>
              <a:t>501–506 (2017). https://doi.org/10.1038/nclimate3322</a:t>
            </a:r>
          </a:p>
          <a:p>
            <a:endParaRPr lang="en-US" dirty="0"/>
          </a:p>
        </p:txBody>
      </p:sp>
      <p:sp>
        <p:nvSpPr>
          <p:cNvPr id="4" name="Foliennummernplatzhalter 3"/>
          <p:cNvSpPr>
            <a:spLocks noGrp="1"/>
          </p:cNvSpPr>
          <p:nvPr>
            <p:ph type="sldNum" sz="quarter" idx="5"/>
          </p:nvPr>
        </p:nvSpPr>
        <p:spPr/>
        <p:txBody>
          <a:bodyPr/>
          <a:lstStyle/>
          <a:p>
            <a:fld id="{0E3DDDCA-59E0-4E0A-AA42-551F3441CBE5}" type="slidenum">
              <a:rPr lang="en-GB" smtClean="0"/>
              <a:t>5</a:t>
            </a:fld>
            <a:endParaRPr lang="en-GB"/>
          </a:p>
        </p:txBody>
      </p:sp>
    </p:spTree>
    <p:extLst>
      <p:ext uri="{BB962C8B-B14F-4D97-AF65-F5344CB8AC3E}">
        <p14:creationId xmlns:p14="http://schemas.microsoft.com/office/powerpoint/2010/main" val="32859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endParaRPr lang="en-US" b="1" dirty="0">
              <a:latin typeface="Lato" panose="020B0604020202020204" charset="0"/>
              <a:ea typeface="Lato" panose="020B0604020202020204" charset="0"/>
              <a:cs typeface="Lato" panose="020B0604020202020204" charset="0"/>
            </a:endParaRPr>
          </a:p>
          <a:p>
            <a:r>
              <a:rPr lang="en-US" b="0" dirty="0">
                <a:latin typeface="Lato" panose="020B0604020202020204" charset="0"/>
                <a:ea typeface="Lato" panose="020B0604020202020204" charset="0"/>
                <a:cs typeface="Lato" panose="020B0604020202020204" charset="0"/>
              </a:rPr>
              <a:t>To limit the temperature</a:t>
            </a:r>
            <a:r>
              <a:rPr lang="en-US" b="0" baseline="0" dirty="0">
                <a:latin typeface="Lato" panose="020B0604020202020204" charset="0"/>
                <a:ea typeface="Lato" panose="020B0604020202020204" charset="0"/>
                <a:cs typeface="Lato" panose="020B0604020202020204" charset="0"/>
              </a:rPr>
              <a:t> increase to 1.5, or even 2 </a:t>
            </a:r>
            <a:r>
              <a:rPr lang="de-CH" b="1" dirty="0">
                <a:latin typeface="Lato" panose="020B0604020202020204" charset="0"/>
                <a:ea typeface="Lato" panose="020B0604020202020204" charset="0"/>
                <a:cs typeface="Lato" panose="020B0604020202020204" charset="0"/>
              </a:rPr>
              <a:t>°</a:t>
            </a:r>
            <a:r>
              <a:rPr lang="en-US" b="0" baseline="0" dirty="0">
                <a:latin typeface="Lato" panose="020B0604020202020204" charset="0"/>
                <a:ea typeface="Lato" panose="020B0604020202020204" charset="0"/>
                <a:cs typeface="Lato" panose="020B0604020202020204" charset="0"/>
              </a:rPr>
              <a:t>C, global emissions of greenhouse gases need to decrease rapidly in the next 10 years. Projections based on current policies predict a stabilization of emissions, but no reduction. This would lead to ~3 </a:t>
            </a:r>
            <a:r>
              <a:rPr lang="de-CH" b="0" dirty="0">
                <a:latin typeface="Lato" panose="020B0604020202020204" charset="0"/>
                <a:ea typeface="Lato" panose="020B0604020202020204" charset="0"/>
                <a:cs typeface="Lato" panose="020B0604020202020204" charset="0"/>
              </a:rPr>
              <a:t>°C of </a:t>
            </a:r>
            <a:r>
              <a:rPr lang="de-CH" b="0" dirty="0" err="1">
                <a:latin typeface="Lato" panose="020B0604020202020204" charset="0"/>
                <a:ea typeface="Lato" panose="020B0604020202020204" charset="0"/>
                <a:cs typeface="Lato" panose="020B0604020202020204" charset="0"/>
              </a:rPr>
              <a:t>warming</a:t>
            </a:r>
            <a:r>
              <a:rPr lang="de-CH" b="0" baseline="0" dirty="0">
                <a:latin typeface="Lato" panose="020B0604020202020204" charset="0"/>
                <a:ea typeface="Lato" panose="020B0604020202020204" charset="0"/>
                <a:cs typeface="Lato" panose="020B0604020202020204" charset="0"/>
              </a:rPr>
              <a:t> by </a:t>
            </a:r>
            <a:r>
              <a:rPr lang="de-CH" b="0" baseline="0" dirty="0" err="1">
                <a:latin typeface="Lato" panose="020B0604020202020204" charset="0"/>
                <a:ea typeface="Lato" panose="020B0604020202020204" charset="0"/>
                <a:cs typeface="Lato" panose="020B0604020202020204" charset="0"/>
              </a:rPr>
              <a:t>the</a:t>
            </a:r>
            <a:r>
              <a:rPr lang="de-CH" b="0" baseline="0" dirty="0">
                <a:latin typeface="Lato" panose="020B0604020202020204" charset="0"/>
                <a:ea typeface="Lato" panose="020B0604020202020204" charset="0"/>
                <a:cs typeface="Lato" panose="020B0604020202020204" charset="0"/>
              </a:rPr>
              <a:t> end of </a:t>
            </a:r>
            <a:r>
              <a:rPr lang="de-CH" b="0" baseline="0" dirty="0" err="1">
                <a:latin typeface="Lato" panose="020B0604020202020204" charset="0"/>
                <a:ea typeface="Lato" panose="020B0604020202020204" charset="0"/>
                <a:cs typeface="Lato" panose="020B0604020202020204" charset="0"/>
              </a:rPr>
              <a:t>the</a:t>
            </a:r>
            <a:r>
              <a:rPr lang="de-CH" b="0" baseline="0" dirty="0">
                <a:latin typeface="Lato" panose="020B0604020202020204" charset="0"/>
                <a:ea typeface="Lato" panose="020B0604020202020204" charset="0"/>
                <a:cs typeface="Lato" panose="020B0604020202020204" charset="0"/>
              </a:rPr>
              <a:t> </a:t>
            </a:r>
            <a:r>
              <a:rPr lang="de-CH" b="0" baseline="0" dirty="0" err="1">
                <a:latin typeface="Lato" panose="020B0604020202020204" charset="0"/>
                <a:ea typeface="Lato" panose="020B0604020202020204" charset="0"/>
                <a:cs typeface="Lato" panose="020B0604020202020204" charset="0"/>
              </a:rPr>
              <a:t>century</a:t>
            </a:r>
            <a:r>
              <a:rPr lang="de-CH" b="0" baseline="0" dirty="0">
                <a:latin typeface="Lato" panose="020B0604020202020204" charset="0"/>
                <a:ea typeface="Lato" panose="020B0604020202020204" charset="0"/>
                <a:cs typeface="Lato" panose="020B0604020202020204" charset="0"/>
              </a:rPr>
              <a:t>.</a:t>
            </a:r>
            <a:r>
              <a:rPr lang="en-US" b="0" baseline="0" dirty="0">
                <a:latin typeface="Lato" panose="020B0604020202020204" charset="0"/>
                <a:ea typeface="Lato" panose="020B0604020202020204" charset="0"/>
                <a:cs typeface="Lato" panose="020B0604020202020204" charset="0"/>
              </a:rPr>
              <a:t> </a:t>
            </a:r>
            <a:endParaRPr lang="en-US" b="0"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CREDIT: </a:t>
            </a:r>
            <a:r>
              <a:rPr lang="en-US" dirty="0">
                <a:latin typeface="Lato" panose="020B0604020202020204" charset="0"/>
                <a:ea typeface="Lato" panose="020B0604020202020204" charset="0"/>
                <a:cs typeface="Lato" panose="020B0604020202020204" charset="0"/>
              </a:rPr>
              <a:t>© 2009-2021 by Climate Analytics and </a:t>
            </a:r>
            <a:r>
              <a:rPr lang="en-US" dirty="0" err="1">
                <a:latin typeface="Lato" panose="020B0604020202020204" charset="0"/>
                <a:ea typeface="Lato" panose="020B0604020202020204" charset="0"/>
                <a:cs typeface="Lato" panose="020B0604020202020204" charset="0"/>
              </a:rPr>
              <a:t>NewClimate</a:t>
            </a:r>
            <a:r>
              <a:rPr lang="en-US" dirty="0">
                <a:latin typeface="Lato" panose="020B0604020202020204" charset="0"/>
                <a:ea typeface="Lato" panose="020B0604020202020204" charset="0"/>
                <a:cs typeface="Lato" panose="020B0604020202020204" charset="0"/>
              </a:rPr>
              <a:t> Institute. All rights reserved. Any reproduction, in full or in part, must credit Climate Analytics and </a:t>
            </a:r>
            <a:r>
              <a:rPr lang="en-US" dirty="0" err="1">
                <a:latin typeface="Lato" panose="020B0604020202020204" charset="0"/>
                <a:ea typeface="Lato" panose="020B0604020202020204" charset="0"/>
                <a:cs typeface="Lato" panose="020B0604020202020204" charset="0"/>
              </a:rPr>
              <a:t>NewClimate</a:t>
            </a:r>
            <a:r>
              <a:rPr lang="en-US" dirty="0">
                <a:latin typeface="Lato" panose="020B0604020202020204" charset="0"/>
                <a:ea typeface="Lato" panose="020B0604020202020204" charset="0"/>
                <a:cs typeface="Lato" panose="020B0604020202020204" charset="0"/>
              </a:rPr>
              <a:t> Institute and must include a copyright notice and must not be used for commercial purposes</a:t>
            </a:r>
            <a:endParaRPr lang="en-US" b="1" dirty="0">
              <a:latin typeface="Lato" panose="020B0604020202020204" charset="0"/>
              <a:ea typeface="Lato" panose="020B0604020202020204" charset="0"/>
              <a:cs typeface="Lato" panose="020B0604020202020204" charset="0"/>
            </a:endParaRPr>
          </a:p>
          <a:p>
            <a:endParaRPr lang="en-US" b="1"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endParaRPr lang="en-US" b="1" dirty="0">
              <a:latin typeface="Lato" panose="020B0604020202020204" charset="0"/>
              <a:ea typeface="Lato" panose="020B0604020202020204" charset="0"/>
              <a:cs typeface="Lato" panose="020B0604020202020204" charset="0"/>
            </a:endParaRPr>
          </a:p>
          <a:p>
            <a:r>
              <a:rPr lang="en-GB" dirty="0">
                <a:latin typeface="Lato" panose="020B0604020202020204" charset="0"/>
                <a:ea typeface="Lato" panose="020B0604020202020204" charset="0"/>
                <a:cs typeface="Lato" panose="020B0604020202020204" charset="0"/>
              </a:rPr>
              <a:t>Figure from</a:t>
            </a:r>
            <a:r>
              <a:rPr lang="en-GB" baseline="0" dirty="0">
                <a:latin typeface="Lato" panose="020B0604020202020204" charset="0"/>
                <a:ea typeface="Lato" panose="020B0604020202020204" charset="0"/>
                <a:cs typeface="Lato" panose="020B0604020202020204" charset="0"/>
              </a:rPr>
              <a:t> Climate Action Tracker: https://climateactiontracker.org/global/temperatures/</a:t>
            </a:r>
            <a:endParaRPr lang="en-GB" dirty="0">
              <a:latin typeface="Lato" panose="020B0604020202020204" charset="0"/>
              <a:ea typeface="Lato" panose="020B0604020202020204" charset="0"/>
              <a:cs typeface="Lato" panose="020B0604020202020204" charset="0"/>
            </a:endParaRP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6</a:t>
            </a:fld>
            <a:endParaRPr lang="en-GB"/>
          </a:p>
        </p:txBody>
      </p:sp>
    </p:spTree>
    <p:extLst>
      <p:ext uri="{BB962C8B-B14F-4D97-AF65-F5344CB8AC3E}">
        <p14:creationId xmlns:p14="http://schemas.microsoft.com/office/powerpoint/2010/main" val="258865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b="1" dirty="0"/>
          </a:p>
          <a:p>
            <a:r>
              <a:rPr lang="en-US" b="0" dirty="0"/>
              <a:t>Achieving</a:t>
            </a:r>
            <a:r>
              <a:rPr lang="en-US" b="0" baseline="0" dirty="0"/>
              <a:t> the CO</a:t>
            </a:r>
            <a:r>
              <a:rPr lang="en-US" b="0" baseline="-25000" dirty="0"/>
              <a:t>2</a:t>
            </a:r>
            <a:r>
              <a:rPr lang="en-US" b="0" baseline="0" dirty="0"/>
              <a:t> emission reduction necessary to stay within 1.5, or even 2 </a:t>
            </a:r>
            <a:r>
              <a:rPr lang="de-CH" b="1" dirty="0"/>
              <a:t>°</a:t>
            </a:r>
            <a:r>
              <a:rPr lang="en-US" b="0" baseline="0" dirty="0"/>
              <a:t>C will require a rapid transformation affecting technological innovation and the global socio-economic system. The political actions that are needed to reduce CO</a:t>
            </a:r>
            <a:r>
              <a:rPr lang="en-US" b="0" baseline="-25000" dirty="0"/>
              <a:t>2</a:t>
            </a:r>
            <a:r>
              <a:rPr lang="en-US" b="0" baseline="0" dirty="0"/>
              <a:t> emissions can only be implemented if there will be a strong push from the population. </a:t>
            </a:r>
          </a:p>
          <a:p>
            <a:endParaRPr lang="en-US" b="0" baseline="0" dirty="0"/>
          </a:p>
          <a:p>
            <a:r>
              <a:rPr lang="en-US" b="0" baseline="0" dirty="0"/>
              <a:t>We all have the interest and the responsibility to contribute to this transformation:</a:t>
            </a:r>
          </a:p>
          <a:p>
            <a:endParaRPr lang="en-US" b="0" baseline="0" dirty="0"/>
          </a:p>
          <a:p>
            <a:pPr marL="228600" indent="-228600">
              <a:buAutoNum type="arabicParenR"/>
            </a:pPr>
            <a:r>
              <a:rPr lang="en-US" b="0" baseline="0" dirty="0"/>
              <a:t>Get informed, about climate change and its drivers. A good place to start is www.scientists4future.org</a:t>
            </a:r>
          </a:p>
          <a:p>
            <a:pPr marL="228600" indent="-228600">
              <a:buAutoNum type="arabicParenR"/>
            </a:pPr>
            <a:r>
              <a:rPr lang="en-US" b="0" baseline="0" dirty="0"/>
              <a:t>Raise awareness, talk about it with your family, friends, and colleague. Join the 2minutes4future campaign and insert a few slides in all your scientific presentations (conferences, lectures, lab meeting etc..). Convince you colleagues to do the same!</a:t>
            </a:r>
          </a:p>
          <a:p>
            <a:pPr marL="228600" indent="-228600">
              <a:buAutoNum type="arabicParenR"/>
            </a:pPr>
            <a:r>
              <a:rPr lang="en-US" b="0" baseline="0" dirty="0"/>
              <a:t>Awareness is not enough, set personal goals to reduce your carbon footprint</a:t>
            </a:r>
          </a:p>
          <a:p>
            <a:pPr marL="228600" indent="-228600">
              <a:buAutoNum type="arabicParenR"/>
            </a:pPr>
            <a:r>
              <a:rPr lang="en-US" b="0" baseline="0" dirty="0"/>
              <a:t>Ultimately political change is needed, become active in your community, support movements and political parties that are working for progress. </a:t>
            </a:r>
          </a:p>
          <a:p>
            <a:pPr marL="228600" indent="-228600">
              <a:buAutoNum type="arabicParen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CREDIT</a:t>
            </a:r>
            <a:r>
              <a:rPr lang="en-US" b="1" dirty="0">
                <a:latin typeface="Lato" panose="020B0604020202020204" charset="0"/>
                <a:ea typeface="Lato" panose="020B0604020202020204" charset="0"/>
                <a:cs typeface="Lato" panose="020B0604020202020204" charset="0"/>
              </a:rPr>
              <a:t>:</a:t>
            </a:r>
            <a:r>
              <a:rPr lang="en-US" dirty="0">
                <a:latin typeface="Lato" panose="020B0604020202020204" charset="0"/>
                <a:ea typeface="Lato" panose="020B0604020202020204" charset="0"/>
                <a:cs typeface="Lato" panose="020B0604020202020204" charset="0"/>
              </a:rPr>
              <a:t> ©</a:t>
            </a:r>
            <a:r>
              <a:rPr lang="en-US" b="1" baseline="0" dirty="0"/>
              <a:t> </a:t>
            </a:r>
            <a:r>
              <a:rPr lang="en-US" b="0" baseline="0" dirty="0"/>
              <a:t>Jan </a:t>
            </a:r>
            <a:r>
              <a:rPr lang="en-US" b="0" baseline="0" dirty="0" err="1"/>
              <a:t>Overbeck</a:t>
            </a:r>
            <a:r>
              <a:rPr lang="en-US" b="0" baseline="0" dirty="0"/>
              <a:t> and </a:t>
            </a:r>
            <a:r>
              <a:rPr lang="en-US" b="0" baseline="0" dirty="0" err="1"/>
              <a:t>Fabrizio</a:t>
            </a:r>
            <a:r>
              <a:rPr lang="en-US" b="0" baseline="0" dirty="0"/>
              <a:t> </a:t>
            </a:r>
            <a:r>
              <a:rPr lang="en-US" b="0" baseline="0" dirty="0" err="1"/>
              <a:t>Menardo</a:t>
            </a:r>
            <a:r>
              <a:rPr lang="en-US" dirty="0">
                <a:latin typeface="Lato" panose="020B0604020202020204" charset="0"/>
                <a:ea typeface="Lato" panose="020B0604020202020204" charset="0"/>
                <a:cs typeface="Lato" panose="020B0604020202020204" charset="0"/>
              </a:rPr>
              <a:t>, CC-BY-SA 4.0</a:t>
            </a:r>
          </a:p>
          <a:p>
            <a:pPr marL="0" indent="0">
              <a:buNone/>
            </a:pPr>
            <a:endParaRPr lang="en-US" b="0" dirty="0"/>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7</a:t>
            </a:fld>
            <a:endParaRPr lang="en-GB"/>
          </a:p>
        </p:txBody>
      </p:sp>
    </p:spTree>
    <p:extLst>
      <p:ext uri="{BB962C8B-B14F-4D97-AF65-F5344CB8AC3E}">
        <p14:creationId xmlns:p14="http://schemas.microsoft.com/office/powerpoint/2010/main" val="34261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8</a:t>
            </a:fld>
            <a:endParaRPr lang="en-GB"/>
          </a:p>
        </p:txBody>
      </p:sp>
    </p:spTree>
    <p:extLst>
      <p:ext uri="{BB962C8B-B14F-4D97-AF65-F5344CB8AC3E}">
        <p14:creationId xmlns:p14="http://schemas.microsoft.com/office/powerpoint/2010/main" val="40991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Lato" panose="020B0604020202020204" charset="0"/>
                <a:ea typeface="Lato" panose="020B0604020202020204" charset="0"/>
                <a:cs typeface="Lato" panose="020B0604020202020204" charset="0"/>
              </a:rPr>
              <a:t>SPEAKER NOTES:</a:t>
            </a:r>
          </a:p>
          <a:p>
            <a:r>
              <a:rPr lang="en-US" dirty="0">
                <a:latin typeface="Lato" panose="020B0604020202020204" charset="0"/>
                <a:ea typeface="Lato" panose="020B0604020202020204" charset="0"/>
                <a:cs typeface="Lato" panose="020B0604020202020204" charset="0"/>
              </a:rPr>
              <a:t>Early</a:t>
            </a:r>
            <a:r>
              <a:rPr lang="en-US" baseline="0" dirty="0">
                <a:latin typeface="Lato" panose="020B0604020202020204" charset="0"/>
                <a:ea typeface="Lato" panose="020B0604020202020204" charset="0"/>
                <a:cs typeface="Lato" panose="020B0604020202020204" charset="0"/>
              </a:rPr>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B0604020202020204" charset="0"/>
                <a:ea typeface="Lato" panose="020B0604020202020204" charset="0"/>
                <a:cs typeface="Lato" panose="020B0604020202020204" charset="0"/>
              </a:rPr>
              <a:t>In the last 100 years the average</a:t>
            </a:r>
            <a:r>
              <a:rPr lang="en-US" baseline="0" dirty="0">
                <a:latin typeface="Lato" panose="020B0604020202020204" charset="0"/>
                <a:ea typeface="Lato" panose="020B0604020202020204" charset="0"/>
                <a:cs typeface="Lato" panose="020B0604020202020204" charset="0"/>
              </a:rPr>
              <a:t> world temperature increased more than 1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global warming accelerated in the last </a:t>
            </a:r>
            <a:r>
              <a:rPr lang="en-US" dirty="0">
                <a:latin typeface="Lato" panose="020B0604020202020204" charset="0"/>
                <a:ea typeface="Lato" panose="020B0604020202020204" charset="0"/>
                <a:cs typeface="Lato" panose="020B0604020202020204" charset="0"/>
              </a:rPr>
              <a:t>30 years (</a:t>
            </a:r>
            <a:r>
              <a:rPr lang="en-US" baseline="0" dirty="0">
                <a:latin typeface="Lato" panose="020B0604020202020204" charset="0"/>
                <a:ea typeface="Lato" panose="020B0604020202020204" charset="0"/>
                <a:cs typeface="Lato" panose="020B0604020202020204" charset="0"/>
              </a:rPr>
              <a:t>0.7 </a:t>
            </a:r>
            <a:r>
              <a:rPr lang="de-CH" b="1" dirty="0">
                <a:latin typeface="Lato" panose="020B0604020202020204" charset="0"/>
                <a:ea typeface="Lato" panose="020B0604020202020204" charset="0"/>
                <a:cs typeface="Lato" panose="020B0604020202020204" charset="0"/>
              </a:rPr>
              <a:t>°</a:t>
            </a:r>
            <a:r>
              <a:rPr lang="en-US" baseline="0" dirty="0">
                <a:latin typeface="Lato" panose="020B0604020202020204" charset="0"/>
                <a:ea typeface="Lato" panose="020B0604020202020204" charset="0"/>
                <a:cs typeface="Lato" panose="020B0604020202020204" charset="0"/>
              </a:rPr>
              <a:t>C increase). Global temperatures are now higher than the average during the Holocene climate optimum. </a:t>
            </a:r>
            <a:endParaRPr lang="en-US"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B0604020202020204" charset="0"/>
                <a:ea typeface="Lato" panose="020B0604020202020204" charset="0"/>
                <a:cs typeface="Lato" panose="020B0604020202020204" charset="0"/>
              </a:rPr>
              <a:t>CREDIT:</a:t>
            </a:r>
            <a:r>
              <a:rPr lang="en-US" dirty="0">
                <a:latin typeface="Lato" panose="020B0604020202020204" charset="0"/>
                <a:ea typeface="Lato" panose="020B0604020202020204" charset="0"/>
                <a:cs typeface="Lato" panose="020B0604020202020204" charset="0"/>
              </a:rPr>
              <a:t> © </a:t>
            </a:r>
            <a:r>
              <a:rPr lang="en-US" dirty="0" err="1">
                <a:latin typeface="Lato" panose="020B0604020202020204" charset="0"/>
                <a:ea typeface="Lato" panose="020B0604020202020204" charset="0"/>
                <a:cs typeface="Lato" panose="020B0604020202020204" charset="0"/>
              </a:rPr>
              <a:t>Fabrizio</a:t>
            </a:r>
            <a:r>
              <a:rPr lang="en-US" dirty="0">
                <a:latin typeface="Lato" panose="020B0604020202020204" charset="0"/>
                <a:ea typeface="Lato" panose="020B0604020202020204" charset="0"/>
                <a:cs typeface="Lato" panose="020B0604020202020204" charset="0"/>
              </a:rPr>
              <a:t> </a:t>
            </a:r>
            <a:r>
              <a:rPr lang="en-US" dirty="0" err="1">
                <a:latin typeface="Lato" panose="020B0604020202020204" charset="0"/>
                <a:ea typeface="Lato" panose="020B0604020202020204" charset="0"/>
                <a:cs typeface="Lato" panose="020B0604020202020204" charset="0"/>
              </a:rPr>
              <a:t>Menardo</a:t>
            </a:r>
            <a:r>
              <a:rPr lang="en-US" dirty="0">
                <a:latin typeface="Lato" panose="020B0604020202020204" charset="0"/>
                <a:ea typeface="Lato" panose="020B0604020202020204" charset="0"/>
                <a:cs typeface="Lato" panose="020B0604020202020204" charset="0"/>
              </a:rPr>
              <a:t>, CC-BY-SA 4.0</a:t>
            </a:r>
          </a:p>
          <a:p>
            <a:endParaRPr lang="en-US" dirty="0">
              <a:latin typeface="Lato" panose="020B0604020202020204" charset="0"/>
              <a:ea typeface="Lato" panose="020B0604020202020204" charset="0"/>
              <a:cs typeface="Lato" panose="020B0604020202020204" charset="0"/>
            </a:endParaRPr>
          </a:p>
          <a:p>
            <a:r>
              <a:rPr lang="en-US" b="1" dirty="0">
                <a:latin typeface="Lato" panose="020B0604020202020204" charset="0"/>
                <a:ea typeface="Lato" panose="020B0604020202020204" charset="0"/>
                <a:cs typeface="Lato" panose="020B0604020202020204" charset="0"/>
              </a:rPr>
              <a:t>SOURCES:</a:t>
            </a:r>
          </a:p>
          <a:p>
            <a:r>
              <a:rPr lang="en-US" dirty="0">
                <a:latin typeface="Lato" panose="020B0604020202020204" charset="0"/>
                <a:ea typeface="Lato" panose="020B0604020202020204" charset="0"/>
                <a:cs typeface="Lato" panose="020B0604020202020204" charset="0"/>
              </a:rPr>
              <a:t>Data from 1850 onward was obtained from HadCRUT4 (</a:t>
            </a:r>
            <a:r>
              <a:rPr lang="en-US" dirty="0">
                <a:latin typeface="Lato" panose="020B0604020202020204" charset="0"/>
                <a:ea typeface="Lato" panose="020B0604020202020204" charset="0"/>
                <a:cs typeface="Lato" panose="020B0604020202020204" charset="0"/>
                <a:hlinkClick r:id="rId3"/>
              </a:rPr>
              <a:t>https://www.metoffice.gov.uk/hadobs/hadcrut4/</a:t>
            </a:r>
            <a:r>
              <a:rPr lang="en-US" dirty="0">
                <a:latin typeface="Lato" panose="020B0604020202020204" charset="0"/>
                <a:ea typeface="Lato" panose="020B0604020202020204" charset="0"/>
                <a:cs typeface="Lato" panose="020B0604020202020204" charset="0"/>
              </a:rPr>
              <a:t>). HadCRUT4 is a gridded dataset of global historical surface temperature anomalies relative to a 1961-1990 reference period. Data are available for each month since January 1850, on a 5 degree grid.</a:t>
            </a:r>
          </a:p>
          <a:p>
            <a:r>
              <a:rPr lang="en-US" dirty="0">
                <a:latin typeface="Lato" panose="020B0604020202020204" charset="0"/>
                <a:ea typeface="Lato" panose="020B0604020202020204" charset="0"/>
                <a:cs typeface="Lato" panose="020B0604020202020204" charset="0"/>
              </a:rPr>
              <a:t>Citation: </a:t>
            </a:r>
            <a:r>
              <a:rPr lang="en-US" dirty="0" err="1">
                <a:latin typeface="Lato" panose="020B0604020202020204" charset="0"/>
                <a:ea typeface="Lato" panose="020B0604020202020204" charset="0"/>
                <a:cs typeface="Lato" panose="020B0604020202020204" charset="0"/>
              </a:rPr>
              <a:t>Morice</a:t>
            </a:r>
            <a:r>
              <a:rPr lang="en-US" dirty="0">
                <a:latin typeface="Lato" panose="020B0604020202020204" charset="0"/>
                <a:ea typeface="Lato" panose="020B0604020202020204" charset="0"/>
                <a:cs typeface="Lato" panose="020B0604020202020204" charset="0"/>
              </a:rPr>
              <a:t>, C. P., Kennedy, J. J., Rayner, N. A., and Jones, P. D. (2012), Quantifying uncertainties in global and regional temperature change using an ensemble of observational estimates: The HadCRUT4 data set, J. </a:t>
            </a:r>
            <a:r>
              <a:rPr lang="en-US" dirty="0" err="1">
                <a:latin typeface="Lato" panose="020B0604020202020204" charset="0"/>
                <a:ea typeface="Lato" panose="020B0604020202020204" charset="0"/>
                <a:cs typeface="Lato" panose="020B0604020202020204" charset="0"/>
              </a:rPr>
              <a:t>Geophys</a:t>
            </a:r>
            <a:r>
              <a:rPr lang="en-US" dirty="0">
                <a:latin typeface="Lato" panose="020B0604020202020204" charset="0"/>
                <a:ea typeface="Lato" panose="020B0604020202020204" charset="0"/>
                <a:cs typeface="Lato" panose="020B0604020202020204" charset="0"/>
              </a:rPr>
              <a:t>. Res., 117, D08101, doi:10.1029/2011JD017187.</a:t>
            </a:r>
          </a:p>
          <a:p>
            <a:r>
              <a:rPr lang="en-US" dirty="0">
                <a:latin typeface="Lato" panose="020B0604020202020204" charset="0"/>
                <a:ea typeface="Lato" panose="020B0604020202020204" charset="0"/>
                <a:cs typeface="Lato" panose="020B0604020202020204" charset="0"/>
              </a:rPr>
              <a:t>Download global yearly data: </a:t>
            </a:r>
            <a:r>
              <a:rPr lang="en-US" dirty="0">
                <a:latin typeface="Lato" panose="020B0604020202020204" charset="0"/>
                <a:ea typeface="Lato" panose="020B0604020202020204" charset="0"/>
                <a:cs typeface="Lato" panose="020B0604020202020204" charset="0"/>
                <a:hlinkClick r:id="rId4"/>
              </a:rPr>
              <a:t>https://www.metoffice.gov.uk/hadobs/hadcrut4/data/current/time_series/HadCRUT.4.6.0.0.annual_ns_avg.txt</a:t>
            </a:r>
            <a:r>
              <a:rPr lang="en-US" dirty="0">
                <a:latin typeface="Lato" panose="020B0604020202020204" charset="0"/>
                <a:ea typeface="Lato" panose="020B0604020202020204" charset="0"/>
                <a:cs typeface="Lato" panose="020B0604020202020204" charset="0"/>
              </a:rPr>
              <a:t>.</a:t>
            </a:r>
          </a:p>
          <a:p>
            <a:r>
              <a:rPr lang="en-US" dirty="0">
                <a:latin typeface="Lato" panose="020B0604020202020204" charset="0"/>
                <a:ea typeface="Lato" panose="020B0604020202020204" charset="0"/>
                <a:cs typeface="Lato" panose="020B0604020202020204" charset="0"/>
              </a:rPr>
              <a:t>File format: </a:t>
            </a:r>
            <a:r>
              <a:rPr lang="en-US" dirty="0">
                <a:latin typeface="Lato" panose="020B0604020202020204" charset="0"/>
                <a:ea typeface="Lato" panose="020B0604020202020204" charset="0"/>
                <a:cs typeface="Lato" panose="020B0604020202020204" charset="0"/>
                <a:hlinkClick r:id="rId5"/>
              </a:rPr>
              <a:t>https://www.metoffice.gov.uk/hadobs/hadcrut4/data/current/series_format.html</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i="0" dirty="0">
                <a:latin typeface="Lato" panose="020B0604020202020204" charset="0"/>
                <a:ea typeface="Lato" panose="020B0604020202020204" charset="0"/>
                <a:cs typeface="Lato" panose="020B0604020202020204" charset="0"/>
              </a:rPr>
              <a:t>Long </a:t>
            </a:r>
            <a:r>
              <a:rPr lang="de-CH" i="0" dirty="0" err="1">
                <a:latin typeface="Lato" panose="020B0604020202020204" charset="0"/>
                <a:ea typeface="Lato" panose="020B0604020202020204" charset="0"/>
                <a:cs typeface="Lato" panose="020B0604020202020204" charset="0"/>
              </a:rPr>
              <a:t>term</a:t>
            </a:r>
            <a:r>
              <a:rPr lang="de-CH" i="0" dirty="0">
                <a:latin typeface="Lato" panose="020B0604020202020204" charset="0"/>
                <a:ea typeface="Lato" panose="020B0604020202020204" charset="0"/>
                <a:cs typeface="Lato" panose="020B0604020202020204" charset="0"/>
              </a:rPr>
              <a:t> </a:t>
            </a:r>
            <a:r>
              <a:rPr lang="de-CH" i="0" dirty="0" err="1">
                <a:latin typeface="Lato" panose="020B0604020202020204" charset="0"/>
                <a:ea typeface="Lato" panose="020B0604020202020204" charset="0"/>
                <a:cs typeface="Lato" panose="020B0604020202020204" charset="0"/>
              </a:rPr>
              <a:t>data</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for</a:t>
            </a:r>
            <a:r>
              <a:rPr lang="de-CH" i="0" baseline="0" dirty="0">
                <a:latin typeface="Lato" panose="020B0604020202020204" charset="0"/>
                <a:ea typeface="Lato" panose="020B0604020202020204" charset="0"/>
                <a:cs typeface="Lato" panose="020B0604020202020204" charset="0"/>
              </a:rPr>
              <a:t> </a:t>
            </a:r>
            <a:r>
              <a:rPr lang="de-CH" i="0" baseline="0" dirty="0" err="1">
                <a:latin typeface="Lato" panose="020B0604020202020204" charset="0"/>
                <a:ea typeface="Lato" panose="020B0604020202020204" charset="0"/>
                <a:cs typeface="Lato" panose="020B0604020202020204" charset="0"/>
              </a:rPr>
              <a:t>the</a:t>
            </a:r>
            <a:r>
              <a:rPr lang="de-CH" i="0" baseline="0" dirty="0">
                <a:latin typeface="Lato" panose="020B0604020202020204" charset="0"/>
                <a:ea typeface="Lato" panose="020B0604020202020204" charset="0"/>
                <a:cs typeface="Lato" panose="020B0604020202020204" charset="0"/>
              </a:rPr>
              <a:t> last ~11,300 </a:t>
            </a:r>
            <a:r>
              <a:rPr lang="de-CH" i="0" baseline="0" dirty="0" err="1">
                <a:latin typeface="Lato" panose="020B0604020202020204" charset="0"/>
                <a:ea typeface="Lato" panose="020B0604020202020204" charset="0"/>
                <a:cs typeface="Lato" panose="020B0604020202020204" charset="0"/>
              </a:rPr>
              <a:t>years</a:t>
            </a:r>
            <a:r>
              <a:rPr lang="de-CH" i="0" baseline="0" dirty="0">
                <a:latin typeface="Lato" panose="020B0604020202020204" charset="0"/>
                <a:ea typeface="Lato" panose="020B0604020202020204" charset="0"/>
                <a:cs typeface="Lato" panose="020B0604020202020204" charset="0"/>
              </a:rPr>
              <a:t>) </a:t>
            </a:r>
            <a:r>
              <a:rPr lang="en-US" i="0" dirty="0">
                <a:latin typeface="Lato" panose="020B0604020202020204" charset="0"/>
                <a:ea typeface="Lato" panose="020B0604020202020204" charset="0"/>
                <a:cs typeface="Lato" panose="020B0604020202020204" charset="0"/>
              </a:rPr>
              <a:t>was obtained from </a:t>
            </a:r>
            <a:r>
              <a:rPr lang="en-US" i="0" dirty="0" err="1">
                <a:latin typeface="Lato" panose="020B0604020202020204" charset="0"/>
                <a:ea typeface="Lato" panose="020B0604020202020204" charset="0"/>
                <a:cs typeface="Lato" panose="020B0604020202020204" charset="0"/>
              </a:rPr>
              <a:t>Marcott</a:t>
            </a:r>
            <a:r>
              <a:rPr lang="en-US" i="0" dirty="0">
                <a:latin typeface="Lato" panose="020B0604020202020204" charset="0"/>
                <a:ea typeface="Lato" panose="020B0604020202020204" charset="0"/>
                <a:cs typeface="Lato" panose="020B0604020202020204" charset="0"/>
              </a:rPr>
              <a:t> et al. 2013. These</a:t>
            </a:r>
            <a:r>
              <a:rPr lang="en-US" i="0" baseline="0" dirty="0">
                <a:latin typeface="Lato" panose="020B0604020202020204" charset="0"/>
                <a:ea typeface="Lato" panose="020B0604020202020204" charset="0"/>
                <a:cs typeface="Lato" panose="020B0604020202020204" charset="0"/>
              </a:rPr>
              <a:t> estimates are based on 73 globally distributed </a:t>
            </a:r>
            <a:r>
              <a:rPr lang="en-US" i="0" dirty="0">
                <a:latin typeface="Lato" panose="020B0604020202020204" charset="0"/>
                <a:ea typeface="Lato" panose="020B0604020202020204" charset="0"/>
                <a:cs typeface="Lato" panose="020B0604020202020204" charset="0"/>
              </a:rPr>
              <a:t>paleoclimate archives and temperature proxies, with sampling resolutions ranging from 20 to 500 years, and a median resolution of 120 years.</a:t>
            </a:r>
          </a:p>
          <a:p>
            <a:r>
              <a:rPr lang="en-US" dirty="0">
                <a:latin typeface="Lato" panose="020B0604020202020204" charset="0"/>
                <a:ea typeface="Lato" panose="020B0604020202020204" charset="0"/>
                <a:cs typeface="Lato" panose="020B0604020202020204" charset="0"/>
              </a:rPr>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latin typeface="Lato" panose="020B0604020202020204" charset="0"/>
                <a:ea typeface="Lato" panose="020B0604020202020204" charset="0"/>
                <a:cs typeface="Lato" panose="020B0604020202020204" charset="0"/>
              </a:rPr>
              <a:t> based on the global 5x5 grid, and the shaded are represent </a:t>
            </a:r>
            <a:r>
              <a:rPr lang="el-GR" baseline="0" dirty="0">
                <a:latin typeface="Lato" panose="020B0604020202020204" charset="0"/>
                <a:ea typeface="Lato" panose="020B0604020202020204" charset="0"/>
                <a:cs typeface="Lato" panose="020B0604020202020204" charset="0"/>
              </a:rPr>
              <a:t>1σ </a:t>
            </a:r>
            <a:r>
              <a:rPr lang="en-US" baseline="0" dirty="0">
                <a:latin typeface="Lato" panose="020B0604020202020204" charset="0"/>
                <a:ea typeface="Lato" panose="020B0604020202020204" charset="0"/>
                <a:cs typeface="Lato" panose="020B0604020202020204" charset="0"/>
              </a:rPr>
              <a:t>uncertainty.</a:t>
            </a:r>
            <a:endParaRPr lang="de-CH" dirty="0">
              <a:latin typeface="Lato" panose="020B0604020202020204" charset="0"/>
              <a:ea typeface="Lato" panose="020B0604020202020204" charset="0"/>
              <a:cs typeface="Lato" panose="020B0604020202020204" charset="0"/>
            </a:endParaRPr>
          </a:p>
          <a:p>
            <a:endParaRPr lang="en-US" dirty="0">
              <a:latin typeface="Lato" panose="020B0604020202020204" charset="0"/>
              <a:ea typeface="Lato" panose="020B0604020202020204" charset="0"/>
              <a:cs typeface="Lato" panose="020B0604020202020204" charset="0"/>
            </a:endParaRPr>
          </a:p>
          <a:p>
            <a:r>
              <a:rPr lang="en-US" dirty="0">
                <a:latin typeface="Lato" panose="020B0604020202020204" charset="0"/>
                <a:ea typeface="Lato" panose="020B0604020202020204" charset="0"/>
                <a:cs typeface="Lato" panose="020B0604020202020204" charset="0"/>
              </a:rPr>
              <a:t>Citation: A Reconstruction of Regional and Global Temperature for the Past 11,300 Years Shaun A. </a:t>
            </a:r>
            <a:r>
              <a:rPr lang="en-US" dirty="0" err="1">
                <a:latin typeface="Lato" panose="020B0604020202020204" charset="0"/>
                <a:ea typeface="Lato" panose="020B0604020202020204" charset="0"/>
                <a:cs typeface="Lato" panose="020B0604020202020204" charset="0"/>
              </a:rPr>
              <a:t>Marcott</a:t>
            </a:r>
            <a:r>
              <a:rPr lang="en-US" dirty="0">
                <a:latin typeface="Lato" panose="020B0604020202020204" charset="0"/>
                <a:ea typeface="Lato" panose="020B0604020202020204" charset="0"/>
                <a:cs typeface="Lato" panose="020B0604020202020204" charset="0"/>
              </a:rPr>
              <a:t> et al. Science 339 , 1198 (2013); DOI: 10.1126/science.1228026.</a:t>
            </a:r>
          </a:p>
          <a:p>
            <a:r>
              <a:rPr lang="en-US" dirty="0">
                <a:latin typeface="Lato" panose="020B0604020202020204" charset="0"/>
                <a:ea typeface="Lato" panose="020B0604020202020204" charset="0"/>
                <a:cs typeface="Lato" panose="020B0604020202020204" charset="0"/>
              </a:rPr>
              <a:t>Download data from supplementary table S1: </a:t>
            </a:r>
            <a:r>
              <a:rPr lang="en-US" dirty="0">
                <a:latin typeface="Lato" panose="020B0604020202020204" charset="0"/>
                <a:ea typeface="Lato" panose="020B0604020202020204" charset="0"/>
                <a:cs typeface="Lato" panose="020B0604020202020204" charset="0"/>
                <a:hlinkClick r:id="rId6"/>
              </a:rPr>
              <a:t>https://science.sciencemag.org/highwire/filestream/594506/field_highwire_adjunct_files/1/Marcott.SM.database.S1.xlsx</a:t>
            </a:r>
            <a:r>
              <a:rPr lang="en-US" dirty="0">
                <a:latin typeface="Lato" panose="020B0604020202020204" charset="0"/>
                <a:ea typeface="Lato" panose="020B0604020202020204" charset="0"/>
                <a:cs typeface="Lato" panose="020B0604020202020204" charset="0"/>
              </a:rPr>
              <a:t>.</a:t>
            </a:r>
          </a:p>
          <a:p>
            <a:endParaRPr lang="de-CH" dirty="0">
              <a:latin typeface="Lato" panose="020B0604020202020204" charset="0"/>
              <a:ea typeface="Lato" panose="020B0604020202020204" charset="0"/>
              <a:cs typeface="Lato" panose="020B0604020202020204" charset="0"/>
            </a:endParaRPr>
          </a:p>
          <a:p>
            <a:r>
              <a:rPr lang="de-CH" dirty="0">
                <a:latin typeface="Lato" panose="020B0604020202020204" charset="0"/>
                <a:ea typeface="Lato" panose="020B0604020202020204" charset="0"/>
                <a:cs typeface="Lato" panose="020B0604020202020204" charset="0"/>
              </a:rPr>
              <a:t>Additional</a:t>
            </a:r>
            <a:r>
              <a:rPr lang="de-CH" baseline="0" dirty="0">
                <a:latin typeface="Lato" panose="020B0604020202020204" charset="0"/>
                <a:ea typeface="Lato" panose="020B0604020202020204" charset="0"/>
                <a:cs typeface="Lato" panose="020B0604020202020204" charset="0"/>
              </a:rPr>
              <a:t> </a:t>
            </a:r>
            <a:r>
              <a:rPr lang="de-CH" baseline="0" dirty="0" err="1">
                <a:latin typeface="Lato" panose="020B0604020202020204" charset="0"/>
                <a:ea typeface="Lato" panose="020B0604020202020204" charset="0"/>
                <a:cs typeface="Lato" panose="020B0604020202020204" charset="0"/>
              </a:rPr>
              <a:t>information</a:t>
            </a:r>
            <a:r>
              <a:rPr lang="de-CH" baseline="0" dirty="0">
                <a:latin typeface="Lato" panose="020B0604020202020204" charset="0"/>
                <a:ea typeface="Lato" panose="020B0604020202020204" charset="0"/>
                <a:cs typeface="Lato" panose="020B0604020202020204" charset="0"/>
              </a:rPr>
              <a: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data</a:t>
            </a:r>
            <a:r>
              <a:rPr lang="de-CH" dirty="0">
                <a:latin typeface="Lato" panose="020B0604020202020204" charset="0"/>
                <a:ea typeface="Lato" panose="020B0604020202020204" charset="0"/>
                <a:cs typeface="Lato" panose="020B0604020202020204" charset="0"/>
              </a:rPr>
              <a:t> and </a:t>
            </a:r>
            <a:r>
              <a:rPr lang="de-CH" dirty="0" err="1">
                <a:latin typeface="Lato" panose="020B0604020202020204" charset="0"/>
                <a:ea typeface="Lato" panose="020B0604020202020204" charset="0"/>
                <a:cs typeface="Lato" panose="020B0604020202020204" charset="0"/>
              </a:rPr>
              <a:t>code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to</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generate</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this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plot</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is</a:t>
            </a:r>
            <a:r>
              <a:rPr lang="de-CH" dirty="0">
                <a:latin typeface="Lato" panose="020B0604020202020204" charset="0"/>
                <a:ea typeface="Lato" panose="020B0604020202020204" charset="0"/>
                <a:cs typeface="Lato" panose="020B0604020202020204" charset="0"/>
              </a:rPr>
              <a:t> </a:t>
            </a:r>
            <a:r>
              <a:rPr lang="de-CH" dirty="0" err="1">
                <a:latin typeface="Lato" panose="020B0604020202020204" charset="0"/>
                <a:ea typeface="Lato" panose="020B0604020202020204" charset="0"/>
                <a:cs typeface="Lato" panose="020B0604020202020204" charset="0"/>
              </a:rPr>
              <a:t>available</a:t>
            </a:r>
            <a:r>
              <a:rPr lang="de-CH" dirty="0">
                <a:latin typeface="Lato" panose="020B0604020202020204" charset="0"/>
                <a:ea typeface="Lato" panose="020B0604020202020204" charset="0"/>
                <a:cs typeface="Lato" panose="020B0604020202020204" charset="0"/>
              </a:rPr>
              <a:t> at https://github.com/fmenardo/2minutes4future.</a:t>
            </a:r>
          </a:p>
          <a:p>
            <a:endParaRPr lang="en-GB" dirty="0"/>
          </a:p>
        </p:txBody>
      </p:sp>
      <p:sp>
        <p:nvSpPr>
          <p:cNvPr id="4" name="Slide Number Placeholder 3"/>
          <p:cNvSpPr>
            <a:spLocks noGrp="1"/>
          </p:cNvSpPr>
          <p:nvPr>
            <p:ph type="sldNum" sz="quarter" idx="10"/>
          </p:nvPr>
        </p:nvSpPr>
        <p:spPr/>
        <p:txBody>
          <a:bodyPr/>
          <a:lstStyle/>
          <a:p>
            <a:fld id="{0E3DDDCA-59E0-4E0A-AA42-551F3441CBE5}" type="slidenum">
              <a:rPr lang="en-GB" smtClean="0"/>
              <a:t>9</a:t>
            </a:fld>
            <a:endParaRPr lang="en-GB"/>
          </a:p>
        </p:txBody>
      </p:sp>
    </p:spTree>
    <p:extLst>
      <p:ext uri="{BB962C8B-B14F-4D97-AF65-F5344CB8AC3E}">
        <p14:creationId xmlns:p14="http://schemas.microsoft.com/office/powerpoint/2010/main" val="152972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01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umsplatzhalter 3">
            <a:extLst>
              <a:ext uri="{FF2B5EF4-FFF2-40B4-BE49-F238E27FC236}">
                <a16:creationId xmlns:a16="http://schemas.microsoft.com/office/drawing/2014/main" id="{249FC6CF-3899-486B-8BD7-18817F0F00F6}"/>
              </a:ext>
            </a:extLst>
          </p:cNvPr>
          <p:cNvSpPr>
            <a:spLocks noGrp="1"/>
          </p:cNvSpPr>
          <p:nvPr>
            <p:ph type="dt" sz="half" idx="2"/>
          </p:nvPr>
        </p:nvSpPr>
        <p:spPr>
          <a:xfrm>
            <a:off x="129382" y="6356352"/>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41C77-7B47-4450-B4C3-314411B57983}" type="datetimeFigureOut">
              <a:rPr lang="aa-ET" smtClean="0"/>
              <a:t>11/06/2021</a:t>
            </a:fld>
            <a:endParaRPr lang="aa-ET"/>
          </a:p>
        </p:txBody>
      </p:sp>
      <p:sp>
        <p:nvSpPr>
          <p:cNvPr id="8" name="Fußzeilenplatzhalter 4">
            <a:extLst>
              <a:ext uri="{FF2B5EF4-FFF2-40B4-BE49-F238E27FC236}">
                <a16:creationId xmlns:a16="http://schemas.microsoft.com/office/drawing/2014/main" id="{6C5C67F2-0FD8-448C-89F5-EC3AF7E6C0A5}"/>
              </a:ext>
            </a:extLst>
          </p:cNvPr>
          <p:cNvSpPr>
            <a:spLocks noGrp="1"/>
          </p:cNvSpPr>
          <p:nvPr>
            <p:ph type="ftr" sz="quarter" idx="3"/>
          </p:nvPr>
        </p:nvSpPr>
        <p:spPr>
          <a:xfrm>
            <a:off x="2514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9" name="Foliennummernplatzhalter 5">
            <a:extLst>
              <a:ext uri="{FF2B5EF4-FFF2-40B4-BE49-F238E27FC236}">
                <a16:creationId xmlns:a16="http://schemas.microsoft.com/office/drawing/2014/main" id="{3612274B-BCBA-4546-8ED8-32C61703C2B7}"/>
              </a:ext>
            </a:extLst>
          </p:cNvPr>
          <p:cNvSpPr>
            <a:spLocks noGrp="1"/>
          </p:cNvSpPr>
          <p:nvPr>
            <p:ph type="sldNum" sz="quarter" idx="4"/>
          </p:nvPr>
        </p:nvSpPr>
        <p:spPr>
          <a:xfrm>
            <a:off x="8229600" y="6356352"/>
            <a:ext cx="7850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CF467-A284-4BA4-9962-AD16B44827A6}" type="slidenum">
              <a:rPr lang="aa-ET" smtClean="0"/>
              <a:t>‹Nr.›</a:t>
            </a:fld>
            <a:endParaRPr lang="aa-ET"/>
          </a:p>
        </p:txBody>
      </p:sp>
      <p:pic>
        <p:nvPicPr>
          <p:cNvPr id="10" name="Grafik 7">
            <a:extLst>
              <a:ext uri="{FF2B5EF4-FFF2-40B4-BE49-F238E27FC236}">
                <a16:creationId xmlns:a16="http://schemas.microsoft.com/office/drawing/2014/main" id="{C83A4494-9F91-470B-9008-6D93573C516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04" y="97338"/>
            <a:ext cx="1080000" cy="1080000"/>
          </a:xfrm>
          <a:prstGeom prst="rect">
            <a:avLst/>
          </a:prstGeom>
        </p:spPr>
      </p:pic>
      <p:pic>
        <p:nvPicPr>
          <p:cNvPr id="11" name="Grafik 13">
            <a:extLst>
              <a:ext uri="{FF2B5EF4-FFF2-40B4-BE49-F238E27FC236}">
                <a16:creationId xmlns:a16="http://schemas.microsoft.com/office/drawing/2014/main" id="{6903044F-DC44-4AE5-ABF0-5764E6162C77}"/>
              </a:ext>
            </a:extLst>
          </p:cNvPr>
          <p:cNvPicPr>
            <a:picLocks noChangeAspect="1"/>
          </p:cNvPicPr>
          <p:nvPr userDrawn="1"/>
        </p:nvPicPr>
        <p:blipFill>
          <a:blip r:embed="rId5"/>
          <a:stretch>
            <a:fillRect/>
          </a:stretch>
        </p:blipFill>
        <p:spPr>
          <a:xfrm>
            <a:off x="0" y="1266182"/>
            <a:ext cx="9144000" cy="45719"/>
          </a:xfrm>
          <a:prstGeom prst="rect">
            <a:avLst/>
          </a:prstGeom>
        </p:spPr>
      </p:pic>
      <p:sp>
        <p:nvSpPr>
          <p:cNvPr id="12" name="Textfeld 14">
            <a:extLst>
              <a:ext uri="{FF2B5EF4-FFF2-40B4-BE49-F238E27FC236}">
                <a16:creationId xmlns:a16="http://schemas.microsoft.com/office/drawing/2014/main" id="{823B6414-3737-4765-8486-001C24EA677A}"/>
              </a:ext>
            </a:extLst>
          </p:cNvPr>
          <p:cNvSpPr txBox="1"/>
          <p:nvPr userDrawn="1"/>
        </p:nvSpPr>
        <p:spPr>
          <a:xfrm>
            <a:off x="7121972" y="927357"/>
            <a:ext cx="2022028" cy="369332"/>
          </a:xfrm>
          <a:prstGeom prst="rect">
            <a:avLst/>
          </a:prstGeom>
          <a:noFill/>
        </p:spPr>
        <p:txBody>
          <a:bodyPr wrap="none" rtlCol="0">
            <a:spAutoFit/>
          </a:bodyPr>
          <a:lstStyle/>
          <a:p>
            <a:r>
              <a:rPr lang="en-GB" sz="1800" dirty="0"/>
              <a:t>scientists4future.ch</a:t>
            </a:r>
            <a:endParaRPr lang="aa-ET" sz="1800" dirty="0"/>
          </a:p>
        </p:txBody>
      </p:sp>
    </p:spTree>
    <p:extLst>
      <p:ext uri="{BB962C8B-B14F-4D97-AF65-F5344CB8AC3E}">
        <p14:creationId xmlns:p14="http://schemas.microsoft.com/office/powerpoint/2010/main" val="23354483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test.2minutes4futur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scientists4future.org/"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83BFFB-4785-4D1A-8D50-B343C234E150}"/>
              </a:ext>
            </a:extLst>
          </p:cNvPr>
          <p:cNvSpPr txBox="1"/>
          <p:nvPr/>
        </p:nvSpPr>
        <p:spPr>
          <a:xfrm>
            <a:off x="905734" y="1702133"/>
            <a:ext cx="8343197" cy="4832092"/>
          </a:xfrm>
          <a:prstGeom prst="rect">
            <a:avLst/>
          </a:prstGeom>
          <a:noFill/>
        </p:spPr>
        <p:txBody>
          <a:bodyPr wrap="square" rtlCol="0">
            <a:spAutoFit/>
          </a:bodyPr>
          <a:lstStyle/>
          <a:p>
            <a:pPr marL="285750" indent="-285750">
              <a:buFont typeface="Arial" panose="020B0604020202020204" pitchFamily="34" charset="0"/>
              <a:buChar char="•"/>
            </a:pPr>
            <a:r>
              <a:rPr lang="de-DE" sz="2800" dirty="0">
                <a:latin typeface="Lato" panose="020F0502020204030203" pitchFamily="34" charset="0"/>
                <a:ea typeface="Lato" panose="020F0502020204030203" pitchFamily="34" charset="0"/>
                <a:cs typeface="Lato" panose="020F0502020204030203" pitchFamily="34" charset="0"/>
              </a:rPr>
              <a:t>Initiative </a:t>
            </a:r>
            <a:r>
              <a:rPr lang="de-DE" sz="2800" dirty="0" err="1">
                <a:latin typeface="Lato" panose="020F0502020204030203" pitchFamily="34" charset="0"/>
                <a:ea typeface="Lato" panose="020F0502020204030203" pitchFamily="34" charset="0"/>
                <a:cs typeface="Lato" panose="020F0502020204030203" pitchFamily="34" charset="0"/>
              </a:rPr>
              <a:t>of</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Scientists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for</a:t>
            </a:r>
            <a:r>
              <a:rPr lang="de-DE" sz="2800" dirty="0">
                <a:latin typeface="Lato" panose="020F0502020204030203" pitchFamily="34" charset="0"/>
                <a:ea typeface="Lato" panose="020F0502020204030203" pitchFamily="34" charset="0"/>
                <a:cs typeface="Lato" panose="020F0502020204030203" pitchFamily="34" charset="0"/>
              </a:rPr>
              <a:t> Future</a:t>
            </a: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err="1">
                <a:latin typeface="Lato" panose="020F0502020204030203" pitchFamily="34" charset="0"/>
                <a:ea typeface="Lato" panose="020F0502020204030203" pitchFamily="34" charset="0"/>
                <a:cs typeface="Lato" panose="020F0502020204030203" pitchFamily="34" charset="0"/>
              </a:rPr>
              <a:t>Dedicate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some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minutes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during</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scientific</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presentations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to</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climate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change</a:t>
            </a: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err="1">
                <a:latin typeface="Lato" panose="020F0502020204030203" pitchFamily="34" charset="0"/>
                <a:ea typeface="Lato" panose="020F0502020204030203" pitchFamily="34" charset="0"/>
                <a:cs typeface="Lato" panose="020F0502020204030203" pitchFamily="34" charset="0"/>
              </a:rPr>
              <a:t>Rise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awareness</a:t>
            </a:r>
            <a:r>
              <a:rPr lang="de-DE" sz="2800" dirty="0">
                <a:latin typeface="Lato" panose="020F0502020204030203" pitchFamily="34" charset="0"/>
                <a:ea typeface="Lato" panose="020F0502020204030203" pitchFamily="34" charset="0"/>
                <a:cs typeface="Lato" panose="020F0502020204030203" pitchFamily="34" charset="0"/>
              </a:rPr>
              <a:t> and </a:t>
            </a:r>
            <a:r>
              <a:rPr lang="de-DE" sz="2800" dirty="0" err="1">
                <a:latin typeface="Lato" panose="020F0502020204030203" pitchFamily="34" charset="0"/>
                <a:ea typeface="Lato" panose="020F0502020204030203" pitchFamily="34" charset="0"/>
                <a:cs typeface="Lato" panose="020F0502020204030203" pitchFamily="34" charset="0"/>
              </a:rPr>
              <a:t>engagement</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among</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the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scientific</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community</a:t>
            </a: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err="1">
                <a:latin typeface="Lato" panose="020F0502020204030203" pitchFamily="34" charset="0"/>
                <a:ea typeface="Lato" panose="020F0502020204030203" pitchFamily="34" charset="0"/>
                <a:cs typeface="Lato" panose="020F0502020204030203" pitchFamily="34" charset="0"/>
              </a:rPr>
              <a:t>Motivate</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other</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scientists</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to</a:t>
            </a:r>
            <a:r>
              <a:rPr lang="de-DE" sz="2800" dirty="0">
                <a:latin typeface="Lato" panose="020F0502020204030203" pitchFamily="34" charset="0"/>
                <a:ea typeface="Lato" panose="020F0502020204030203" pitchFamily="34" charset="0"/>
                <a:cs typeface="Lato" panose="020F0502020204030203" pitchFamily="34" charset="0"/>
              </a:rPr>
              <a:t> do </a:t>
            </a:r>
            <a:r>
              <a:rPr lang="de-DE" sz="2800" dirty="0" err="1">
                <a:latin typeface="Lato" panose="020F0502020204030203" pitchFamily="34" charset="0"/>
                <a:ea typeface="Lato" panose="020F0502020204030203" pitchFamily="34" charset="0"/>
                <a:cs typeface="Lato" panose="020F0502020204030203" pitchFamily="34" charset="0"/>
              </a:rPr>
              <a:t>the</a:t>
            </a:r>
            <a:r>
              <a:rPr lang="de-DE" sz="2800" dirty="0">
                <a:latin typeface="Lato" panose="020F0502020204030203" pitchFamily="34" charset="0"/>
                <a:ea typeface="Lato" panose="020F0502020204030203" pitchFamily="34" charset="0"/>
                <a:cs typeface="Lato" panose="020F0502020204030203" pitchFamily="34" charset="0"/>
              </a:rPr>
              <a:t> same</a:t>
            </a:r>
          </a:p>
          <a:p>
            <a:pPr marL="285750" indent="-285750">
              <a:buFont typeface="Arial" panose="020B0604020202020204" pitchFamily="34" charset="0"/>
              <a:buChar char="•"/>
            </a:pPr>
            <a:endParaRPr lang="de-DE" sz="28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de-DE" sz="2800" dirty="0">
                <a:latin typeface="Lato" panose="020F0502020204030203" pitchFamily="34" charset="0"/>
                <a:ea typeface="Lato" panose="020F0502020204030203" pitchFamily="34" charset="0"/>
                <a:cs typeface="Lato" panose="020F0502020204030203" pitchFamily="34" charset="0"/>
              </a:rPr>
              <a:t>2minutes4future.org</a:t>
            </a: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Textfeld 4">
            <a:extLst>
              <a:ext uri="{FF2B5EF4-FFF2-40B4-BE49-F238E27FC236}">
                <a16:creationId xmlns:a16="http://schemas.microsoft.com/office/drawing/2014/main" id="{4D89C14F-0EF4-42FD-96A1-2ED81FBB5024}"/>
              </a:ext>
            </a:extLst>
          </p:cNvPr>
          <p:cNvSpPr txBox="1"/>
          <p:nvPr/>
        </p:nvSpPr>
        <p:spPr>
          <a:xfrm>
            <a:off x="1717126" y="125505"/>
            <a:ext cx="4912179" cy="769441"/>
          </a:xfrm>
          <a:prstGeom prst="rect">
            <a:avLst/>
          </a:prstGeom>
          <a:noFill/>
        </p:spPr>
        <p:txBody>
          <a:bodyPr wrap="none" rtlCol="0">
            <a:spAutoFit/>
          </a:bodyPr>
          <a:lstStyle/>
          <a:p>
            <a:r>
              <a:rPr lang="en-GB" sz="4400" dirty="0">
                <a:latin typeface="Montserrat"/>
              </a:rPr>
              <a:t>2 Minutes for Future</a:t>
            </a:r>
            <a:endParaRPr lang="en-DE" sz="4400" dirty="0">
              <a:latin typeface="Montserrat"/>
            </a:endParaRPr>
          </a:p>
        </p:txBody>
      </p:sp>
    </p:spTree>
    <p:extLst>
      <p:ext uri="{BB962C8B-B14F-4D97-AF65-F5344CB8AC3E}">
        <p14:creationId xmlns:p14="http://schemas.microsoft.com/office/powerpoint/2010/main" val="17608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923565"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Evidence of Global Warming</a:t>
            </a:r>
          </a:p>
        </p:txBody>
      </p:sp>
      <p:grpSp>
        <p:nvGrpSpPr>
          <p:cNvPr id="3" name="Gruppieren 8">
            <a:extLst>
              <a:ext uri="{FF2B5EF4-FFF2-40B4-BE49-F238E27FC236}">
                <a16:creationId xmlns:a16="http://schemas.microsoft.com/office/drawing/2014/main" id="{8650014D-8A11-4CC4-BD1F-57D92BB7DBB2}"/>
              </a:ext>
            </a:extLst>
          </p:cNvPr>
          <p:cNvGrpSpPr/>
          <p:nvPr/>
        </p:nvGrpSpPr>
        <p:grpSpPr>
          <a:xfrm>
            <a:off x="420134" y="1555877"/>
            <a:ext cx="8379935" cy="4989443"/>
            <a:chOff x="0" y="158934"/>
            <a:chExt cx="9144000" cy="5513357"/>
          </a:xfrm>
        </p:grpSpPr>
        <p:pic>
          <p:nvPicPr>
            <p:cNvPr id="4" name="Picture 1">
              <a:extLst>
                <a:ext uri="{FF2B5EF4-FFF2-40B4-BE49-F238E27FC236}">
                  <a16:creationId xmlns:a16="http://schemas.microsoft.com/office/drawing/2014/main" id="{8D09C500-91F2-4D8A-9394-2091A0A060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10150"/>
              <a:ext cx="9144000" cy="2962141"/>
            </a:xfrm>
            <a:prstGeom prst="rect">
              <a:avLst/>
            </a:prstGeom>
          </p:spPr>
        </p:pic>
        <p:pic>
          <p:nvPicPr>
            <p:cNvPr id="5" name="Picture 7">
              <a:extLst>
                <a:ext uri="{FF2B5EF4-FFF2-40B4-BE49-F238E27FC236}">
                  <a16:creationId xmlns:a16="http://schemas.microsoft.com/office/drawing/2014/main" id="{F9703CE2-8D36-4ED1-B200-4D19E0F791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765682"/>
              <a:ext cx="9144000" cy="2437787"/>
            </a:xfrm>
            <a:prstGeom prst="rect">
              <a:avLst/>
            </a:prstGeom>
          </p:spPr>
        </p:pic>
        <p:sp>
          <p:nvSpPr>
            <p:cNvPr id="6" name="Rectangle 3">
              <a:extLst>
                <a:ext uri="{FF2B5EF4-FFF2-40B4-BE49-F238E27FC236}">
                  <a16:creationId xmlns:a16="http://schemas.microsoft.com/office/drawing/2014/main" id="{96CCF9EA-32F2-436D-A27A-5C01FE80B5E1}"/>
                </a:ext>
              </a:extLst>
            </p:cNvPr>
            <p:cNvSpPr/>
            <p:nvPr/>
          </p:nvSpPr>
          <p:spPr>
            <a:xfrm>
              <a:off x="0" y="158934"/>
              <a:ext cx="9144000" cy="681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182880" algn="ctr">
                <a:spcAft>
                  <a:spcPts val="200"/>
                </a:spcAft>
              </a:pPr>
              <a:r>
                <a:rPr lang="de-DE" sz="2400" dirty="0">
                  <a:solidFill>
                    <a:prstClr val="white"/>
                  </a:solidFill>
                  <a:effectLst>
                    <a:outerShdw blurRad="63500" dist="25400" dir="5400000" algn="t" rotWithShape="0">
                      <a:prstClr val="black">
                        <a:alpha val="25000"/>
                      </a:prstClr>
                    </a:outerShdw>
                  </a:effectLst>
                  <a:latin typeface="+mj-lt"/>
                </a:rPr>
                <a:t>McCarthy-Glacier (Alaska)</a:t>
              </a:r>
              <a:endParaRPr lang="de-DE" sz="2400" dirty="0">
                <a:solidFill>
                  <a:prstClr val="white"/>
                </a:solidFill>
                <a:latin typeface="+mj-lt"/>
                <a:ea typeface="Lato"/>
                <a:cs typeface="Lato"/>
              </a:endParaRPr>
            </a:p>
          </p:txBody>
        </p:sp>
      </p:grpSp>
    </p:spTree>
    <p:extLst>
      <p:ext uri="{BB962C8B-B14F-4D97-AF65-F5344CB8AC3E}">
        <p14:creationId xmlns:p14="http://schemas.microsoft.com/office/powerpoint/2010/main" val="277703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3600" dirty="0" err="1">
                <a:latin typeface="Montserrat" panose="020B0604020202020204" charset="0"/>
              </a:rPr>
              <a:t>Sea</a:t>
            </a:r>
            <a:r>
              <a:rPr lang="de-CH" sz="3600" dirty="0">
                <a:latin typeface="Montserrat" panose="020B0604020202020204" charset="0"/>
              </a:rPr>
              <a:t> Level </a:t>
            </a:r>
            <a:r>
              <a:rPr lang="de-CH" sz="3600" dirty="0" err="1">
                <a:latin typeface="Montserrat" panose="020B0604020202020204" charset="0"/>
              </a:rPr>
              <a:t>is</a:t>
            </a:r>
            <a:r>
              <a:rPr lang="de-CH" sz="3600" dirty="0">
                <a:latin typeface="Montserrat" panose="020B0604020202020204" charset="0"/>
              </a:rPr>
              <a:t> </a:t>
            </a:r>
            <a:r>
              <a:rPr lang="de-CH" sz="3600" dirty="0" err="1">
                <a:latin typeface="Montserrat" panose="020B0604020202020204" charset="0"/>
              </a:rPr>
              <a:t>rising</a:t>
            </a:r>
            <a:endParaRPr lang="en-GB" sz="3600" dirty="0">
              <a:latin typeface="Montserrat"/>
            </a:endParaRPr>
          </a:p>
        </p:txBody>
      </p:sp>
      <p:pic>
        <p:nvPicPr>
          <p:cNvPr id="3"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41" y="1593828"/>
            <a:ext cx="8709363" cy="4750561"/>
          </a:xfrm>
          <a:prstGeom prst="rect">
            <a:avLst/>
          </a:prstGeom>
        </p:spPr>
      </p:pic>
    </p:spTree>
    <p:extLst>
      <p:ext uri="{BB962C8B-B14F-4D97-AF65-F5344CB8AC3E}">
        <p14:creationId xmlns:p14="http://schemas.microsoft.com/office/powerpoint/2010/main" val="224838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Anthropogenic CO2 Emissions</a:t>
            </a:r>
          </a:p>
        </p:txBody>
      </p:sp>
      <p:pic>
        <p:nvPicPr>
          <p:cNvPr id="3"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517628"/>
            <a:ext cx="8713304" cy="4752712"/>
          </a:xfrm>
          <a:prstGeom prst="rect">
            <a:avLst/>
          </a:prstGeom>
        </p:spPr>
      </p:pic>
    </p:spTree>
    <p:extLst>
      <p:ext uri="{BB962C8B-B14F-4D97-AF65-F5344CB8AC3E}">
        <p14:creationId xmlns:p14="http://schemas.microsoft.com/office/powerpoint/2010/main" val="295673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3600" dirty="0">
                <a:latin typeface="Montserrat" panose="020B0604020202020204" charset="0"/>
              </a:rPr>
              <a:t>The Carbon Cycle</a:t>
            </a:r>
            <a:endParaRPr lang="en-GB" sz="3600" dirty="0">
              <a:latin typeface="Montserrat"/>
            </a:endParaRPr>
          </a:p>
        </p:txBody>
      </p:sp>
      <p:pic>
        <p:nvPicPr>
          <p:cNvPr id="3" name="Content Placeholder 5"/>
          <p:cNvPicPr>
            <a:picLocks noChangeAspect="1"/>
          </p:cNvPicPr>
          <p:nvPr/>
        </p:nvPicPr>
        <p:blipFill rotWithShape="1">
          <a:blip r:embed="rId3"/>
          <a:srcRect l="16942" t="29346" r="18450" b="6919"/>
          <a:stretch/>
        </p:blipFill>
        <p:spPr>
          <a:xfrm>
            <a:off x="114116" y="1586671"/>
            <a:ext cx="8915768" cy="4947479"/>
          </a:xfrm>
          <a:prstGeom prst="rect">
            <a:avLst/>
          </a:prstGeom>
        </p:spPr>
      </p:pic>
      <p:sp>
        <p:nvSpPr>
          <p:cNvPr id="4" name="TextBox 3"/>
          <p:cNvSpPr txBox="1"/>
          <p:nvPr/>
        </p:nvSpPr>
        <p:spPr>
          <a:xfrm>
            <a:off x="4053086" y="6488668"/>
            <a:ext cx="1979966" cy="307777"/>
          </a:xfrm>
          <a:prstGeom prst="rect">
            <a:avLst/>
          </a:prstGeom>
          <a:noFill/>
        </p:spPr>
        <p:txBody>
          <a:bodyPr wrap="none" rtlCol="0">
            <a:spAutoFit/>
          </a:bodyPr>
          <a:lstStyle/>
          <a:p>
            <a:r>
              <a:rPr lang="de-CH" sz="1400" dirty="0" err="1">
                <a:solidFill>
                  <a:schemeClr val="bg1">
                    <a:lumMod val="75000"/>
                  </a:schemeClr>
                </a:solidFill>
              </a:rPr>
              <a:t>Friedlingstein</a:t>
            </a:r>
            <a:r>
              <a:rPr lang="de-CH" sz="1400" dirty="0">
                <a:solidFill>
                  <a:schemeClr val="bg1">
                    <a:lumMod val="75000"/>
                  </a:schemeClr>
                </a:solidFill>
              </a:rPr>
              <a:t> et al. 2020</a:t>
            </a:r>
          </a:p>
        </p:txBody>
      </p:sp>
    </p:spTree>
    <p:extLst>
      <p:ext uri="{BB962C8B-B14F-4D97-AF65-F5344CB8AC3E}">
        <p14:creationId xmlns:p14="http://schemas.microsoft.com/office/powerpoint/2010/main" val="427804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Greenhouse Effect</a:t>
            </a:r>
          </a:p>
        </p:txBody>
      </p:sp>
      <p:pic>
        <p:nvPicPr>
          <p:cNvPr id="3"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06" y="1513200"/>
            <a:ext cx="7592788" cy="5192400"/>
          </a:xfrm>
          <a:prstGeom prst="rect">
            <a:avLst/>
          </a:prstGeom>
        </p:spPr>
      </p:pic>
      <p:sp>
        <p:nvSpPr>
          <p:cNvPr id="4" name="TextBox 3"/>
          <p:cNvSpPr txBox="1"/>
          <p:nvPr/>
        </p:nvSpPr>
        <p:spPr>
          <a:xfrm rot="16200000">
            <a:off x="7856555" y="5885984"/>
            <a:ext cx="1331455" cy="307777"/>
          </a:xfrm>
          <a:prstGeom prst="rect">
            <a:avLst/>
          </a:prstGeom>
          <a:noFill/>
        </p:spPr>
        <p:txBody>
          <a:bodyPr wrap="none" rtlCol="0">
            <a:spAutoFit/>
          </a:bodyPr>
          <a:lstStyle/>
          <a:p>
            <a:r>
              <a:rPr lang="de-CH" sz="1400" dirty="0">
                <a:solidFill>
                  <a:schemeClr val="bg1">
                    <a:lumMod val="75000"/>
                  </a:schemeClr>
                </a:solidFill>
              </a:rPr>
              <a:t>Wild et al. 2015</a:t>
            </a:r>
          </a:p>
        </p:txBody>
      </p:sp>
    </p:spTree>
    <p:extLst>
      <p:ext uri="{BB962C8B-B14F-4D97-AF65-F5344CB8AC3E}">
        <p14:creationId xmlns:p14="http://schemas.microsoft.com/office/powerpoint/2010/main" val="303608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Total Solar Irradiance</a:t>
            </a:r>
          </a:p>
        </p:txBody>
      </p:sp>
      <p:pic>
        <p:nvPicPr>
          <p:cNvPr id="3"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69" y="1598431"/>
            <a:ext cx="8702135" cy="4746619"/>
          </a:xfrm>
          <a:prstGeom prst="rect">
            <a:avLst/>
          </a:prstGeom>
        </p:spPr>
      </p:pic>
    </p:spTree>
    <p:extLst>
      <p:ext uri="{BB962C8B-B14F-4D97-AF65-F5344CB8AC3E}">
        <p14:creationId xmlns:p14="http://schemas.microsoft.com/office/powerpoint/2010/main" val="248742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1029" y="1609195"/>
            <a:ext cx="8803823" cy="4802085"/>
          </a:xfrm>
          <a:prstGeom prst="rect">
            <a:avLst/>
          </a:prstGeom>
        </p:spPr>
      </p:pic>
      <p:sp>
        <p:nvSpPr>
          <p:cNvPr id="5"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The Global Temperature is rising</a:t>
            </a:r>
          </a:p>
        </p:txBody>
      </p:sp>
    </p:spTree>
    <p:extLst>
      <p:ext uri="{BB962C8B-B14F-4D97-AF65-F5344CB8AC3E}">
        <p14:creationId xmlns:p14="http://schemas.microsoft.com/office/powerpoint/2010/main" val="262721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7816" y="1509346"/>
            <a:ext cx="8757400" cy="4776763"/>
          </a:xfrm>
          <a:prstGeom prst="rect">
            <a:avLst/>
          </a:prstGeom>
        </p:spPr>
      </p:pic>
      <p:sp>
        <p:nvSpPr>
          <p:cNvPr id="6"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Global T and CO</a:t>
            </a:r>
            <a:r>
              <a:rPr lang="en-GB" sz="3600" baseline="-25000" dirty="0">
                <a:latin typeface="Montserrat"/>
              </a:rPr>
              <a:t>2</a:t>
            </a:r>
            <a:r>
              <a:rPr lang="en-GB" sz="3600" dirty="0">
                <a:latin typeface="Montserrat"/>
              </a:rPr>
              <a:t> Concentration</a:t>
            </a:r>
          </a:p>
        </p:txBody>
      </p:sp>
    </p:spTree>
    <p:extLst>
      <p:ext uri="{BB962C8B-B14F-4D97-AF65-F5344CB8AC3E}">
        <p14:creationId xmlns:p14="http://schemas.microsoft.com/office/powerpoint/2010/main" val="3718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7938" y="1708128"/>
            <a:ext cx="8749007" cy="4772185"/>
          </a:xfrm>
          <a:prstGeom prst="rect">
            <a:avLst/>
          </a:prstGeom>
        </p:spPr>
      </p:pic>
      <p:sp>
        <p:nvSpPr>
          <p:cNvPr id="4" name="Title 1"/>
          <p:cNvSpPr txBox="1">
            <a:spLocks/>
          </p:cNvSpPr>
          <p:nvPr/>
        </p:nvSpPr>
        <p:spPr>
          <a:xfrm>
            <a:off x="1220435" y="313847"/>
            <a:ext cx="7923565"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Atmospheric CO</a:t>
            </a:r>
            <a:r>
              <a:rPr lang="en-GB" sz="3600" baseline="-25000" dirty="0">
                <a:latin typeface="Montserrat"/>
              </a:rPr>
              <a:t>2 </a:t>
            </a:r>
            <a:r>
              <a:rPr lang="en-GB" sz="3600" dirty="0">
                <a:latin typeface="Montserrat"/>
              </a:rPr>
              <a:t>Concentration </a:t>
            </a:r>
          </a:p>
        </p:txBody>
      </p:sp>
    </p:spTree>
    <p:extLst>
      <p:ext uri="{BB962C8B-B14F-4D97-AF65-F5344CB8AC3E}">
        <p14:creationId xmlns:p14="http://schemas.microsoft.com/office/powerpoint/2010/main" val="122223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7ACF0EE-AB1D-4CD8-801A-82102C585A02}"/>
              </a:ext>
            </a:extLst>
          </p:cNvPr>
          <p:cNvSpPr txBox="1"/>
          <p:nvPr/>
        </p:nvSpPr>
        <p:spPr>
          <a:xfrm>
            <a:off x="435611" y="1720696"/>
            <a:ext cx="8708389" cy="5137304"/>
          </a:xfrm>
          <a:prstGeom prst="rect">
            <a:avLst/>
          </a:prstGeom>
          <a:noFill/>
        </p:spPr>
        <p:txBody>
          <a:bodyPr wrap="square" rtlCol="0">
            <a:spAutoFit/>
          </a:bodyPr>
          <a:lstStyle/>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Global warming is irreversible (for centuries)</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Sea level rise</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Increase in extreme weather events</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Change in precipitation patterns (draughts, floods)</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Decrease in agricultural output</a:t>
            </a:r>
          </a:p>
          <a:p>
            <a:pPr marL="285750" lvl="0" indent="-285750">
              <a:spcBef>
                <a:spcPts val="1732"/>
              </a:spcBef>
              <a:spcAft>
                <a:spcPts val="283"/>
              </a:spcAft>
              <a:buSzPct val="45000"/>
              <a:buFont typeface="Arial" panose="020B0604020202020204" pitchFamily="34" charset="0"/>
              <a:buChar char="•"/>
            </a:pPr>
            <a:r>
              <a:rPr lang="en-DE" sz="3200" dirty="0">
                <a:solidFill>
                  <a:srgbClr val="000000"/>
                </a:solidFill>
                <a:highlight>
                  <a:scrgbClr r="0" g="0" b="0">
                    <a:alpha val="0"/>
                  </a:scrgbClr>
                </a:highlight>
                <a:latin typeface="Lato" pitchFamily="2"/>
              </a:rPr>
              <a:t>Heat waves</a:t>
            </a:r>
          </a:p>
          <a:p>
            <a:pPr marL="285750" indent="-285750">
              <a:buFont typeface="Arial" panose="020B0604020202020204" pitchFamily="34" charset="0"/>
              <a:buChar char="•"/>
            </a:pPr>
            <a:endParaRPr lang="en-US" dirty="0"/>
          </a:p>
        </p:txBody>
      </p:sp>
      <p:sp>
        <p:nvSpPr>
          <p:cNvPr id="3" name="Titel 1">
            <a:extLst>
              <a:ext uri="{FF2B5EF4-FFF2-40B4-BE49-F238E27FC236}">
                <a16:creationId xmlns:a16="http://schemas.microsoft.com/office/drawing/2014/main" id="{53AC00CB-D85E-4462-B4A9-5A74156310AC}"/>
              </a:ext>
            </a:extLst>
          </p:cNvPr>
          <p:cNvSpPr txBox="1">
            <a:spLocks/>
          </p:cNvSpPr>
          <p:nvPr/>
        </p:nvSpPr>
        <p:spPr>
          <a:xfrm>
            <a:off x="1347197" y="268876"/>
            <a:ext cx="8774845" cy="11176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dirty="0" err="1">
                <a:latin typeface="Montserrat" panose="00000500000000000000" pitchFamily="2" charset="0"/>
              </a:rPr>
              <a:t>Consequences</a:t>
            </a:r>
            <a:r>
              <a:rPr lang="de-DE" sz="3600" dirty="0">
                <a:latin typeface="Montserrat" panose="00000500000000000000" pitchFamily="2" charset="0"/>
              </a:rPr>
              <a:t> </a:t>
            </a:r>
            <a:r>
              <a:rPr lang="de-DE" sz="3600" dirty="0" err="1">
                <a:latin typeface="Montserrat" panose="00000500000000000000" pitchFamily="2" charset="0"/>
              </a:rPr>
              <a:t>of</a:t>
            </a:r>
            <a:r>
              <a:rPr lang="de-DE" sz="3600" dirty="0">
                <a:latin typeface="Montserrat" panose="00000500000000000000" pitchFamily="2" charset="0"/>
              </a:rPr>
              <a:t> global </a:t>
            </a:r>
            <a:r>
              <a:rPr lang="de-DE" sz="3600" dirty="0" err="1">
                <a:latin typeface="Montserrat" panose="00000500000000000000" pitchFamily="2" charset="0"/>
              </a:rPr>
              <a:t>warming</a:t>
            </a:r>
            <a:endParaRPr lang="en-US" sz="3600" dirty="0">
              <a:latin typeface="Montserrat" panose="00000500000000000000" pitchFamily="2" charset="0"/>
            </a:endParaRPr>
          </a:p>
        </p:txBody>
      </p:sp>
    </p:spTree>
    <p:extLst>
      <p:ext uri="{BB962C8B-B14F-4D97-AF65-F5344CB8AC3E}">
        <p14:creationId xmlns:p14="http://schemas.microsoft.com/office/powerpoint/2010/main" val="296934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1">
            <a:extLst>
              <a:ext uri="{FF2B5EF4-FFF2-40B4-BE49-F238E27FC236}">
                <a16:creationId xmlns:a16="http://schemas.microsoft.com/office/drawing/2014/main" id="{BD69FA0E-18D5-44BA-8C2A-6C81F0573C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1040" y="1709098"/>
            <a:ext cx="8803814" cy="4098175"/>
          </a:xfrm>
          <a:prstGeom prst="rect">
            <a:avLst/>
          </a:prstGeom>
          <a:noFill/>
          <a:ln>
            <a:noFill/>
          </a:ln>
        </p:spPr>
      </p:pic>
      <p:sp>
        <p:nvSpPr>
          <p:cNvPr id="4"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Climate Projections</a:t>
            </a:r>
          </a:p>
        </p:txBody>
      </p:sp>
    </p:spTree>
    <p:extLst>
      <p:ext uri="{BB962C8B-B14F-4D97-AF65-F5344CB8AC3E}">
        <p14:creationId xmlns:p14="http://schemas.microsoft.com/office/powerpoint/2010/main" val="429219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6"/>
          <p:cNvSpPr txBox="1"/>
          <p:nvPr/>
        </p:nvSpPr>
        <p:spPr>
          <a:xfrm>
            <a:off x="188861" y="4730421"/>
            <a:ext cx="4070025" cy="369332"/>
          </a:xfrm>
          <a:prstGeom prst="rect">
            <a:avLst/>
          </a:prstGeom>
          <a:noFill/>
        </p:spPr>
        <p:txBody>
          <a:bodyPr wrap="square" rtlCol="0">
            <a:spAutoFit/>
          </a:bodyPr>
          <a:lstStyle/>
          <a:p>
            <a:r>
              <a:rPr lang="en-GB" dirty="0">
                <a:solidFill>
                  <a:srgbClr val="0070C0"/>
                </a:solidFill>
                <a:latin typeface="Lato" panose="020B0604020202020204" charset="0"/>
                <a:ea typeface="Lato" panose="020B0604020202020204" charset="0"/>
                <a:cs typeface="Lato" panose="020B0604020202020204" charset="0"/>
              </a:rPr>
              <a:t>Raise Awareness !</a:t>
            </a:r>
          </a:p>
        </p:txBody>
      </p:sp>
      <p:sp>
        <p:nvSpPr>
          <p:cNvPr id="5" name="Textfeld 25"/>
          <p:cNvSpPr txBox="1"/>
          <p:nvPr/>
        </p:nvSpPr>
        <p:spPr>
          <a:xfrm>
            <a:off x="7163496" y="3881003"/>
            <a:ext cx="1892134" cy="369332"/>
          </a:xfrm>
          <a:prstGeom prst="rect">
            <a:avLst/>
          </a:prstGeom>
          <a:noFill/>
        </p:spPr>
        <p:txBody>
          <a:bodyPr wrap="square" rtlCol="0">
            <a:spAutoFit/>
          </a:bodyPr>
          <a:lstStyle>
            <a:defPPr>
              <a:defRPr lang="en-US"/>
            </a:defPPr>
            <a:lvl1pPr>
              <a:defRPr>
                <a:solidFill>
                  <a:srgbClr val="0070C0"/>
                </a:solidFill>
                <a:latin typeface="Lato" panose="020B0604020202020204" charset="0"/>
                <a:ea typeface="Lato" panose="020B0604020202020204" charset="0"/>
                <a:cs typeface="Lato" panose="020B0604020202020204" charset="0"/>
              </a:defRPr>
            </a:lvl1pPr>
          </a:lstStyle>
          <a:p>
            <a:r>
              <a:rPr lang="en-GB" dirty="0"/>
              <a:t>Get Engaged!</a:t>
            </a:r>
          </a:p>
        </p:txBody>
      </p:sp>
      <p:sp>
        <p:nvSpPr>
          <p:cNvPr id="6" name="Textfeld 26">
            <a:extLst>
              <a:ext uri="{FF2B5EF4-FFF2-40B4-BE49-F238E27FC236}">
                <a16:creationId xmlns:a16="http://schemas.microsoft.com/office/drawing/2014/main" id="{09133C4E-C2FD-42C9-B064-0BD22215F670}"/>
              </a:ext>
            </a:extLst>
          </p:cNvPr>
          <p:cNvSpPr txBox="1"/>
          <p:nvPr/>
        </p:nvSpPr>
        <p:spPr>
          <a:xfrm>
            <a:off x="188861" y="1484636"/>
            <a:ext cx="1644080" cy="369332"/>
          </a:xfrm>
          <a:prstGeom prst="rect">
            <a:avLst/>
          </a:prstGeom>
          <a:noFill/>
        </p:spPr>
        <p:txBody>
          <a:bodyPr wrap="square" rtlCol="0">
            <a:spAutoFit/>
          </a:bodyPr>
          <a:lstStyle/>
          <a:p>
            <a:r>
              <a:rPr lang="en-GB" dirty="0">
                <a:solidFill>
                  <a:srgbClr val="0070C0"/>
                </a:solidFill>
                <a:latin typeface="Lato" panose="020B0604020202020204" charset="0"/>
                <a:ea typeface="Lato" panose="020B0604020202020204" charset="0"/>
                <a:cs typeface="Lato" panose="020B0604020202020204" charset="0"/>
              </a:rPr>
              <a:t>Get Smart!</a:t>
            </a:r>
          </a:p>
        </p:txBody>
      </p:sp>
      <p:grpSp>
        <p:nvGrpSpPr>
          <p:cNvPr id="17" name="Group 16"/>
          <p:cNvGrpSpPr/>
          <p:nvPr/>
        </p:nvGrpSpPr>
        <p:grpSpPr>
          <a:xfrm>
            <a:off x="322212" y="1952928"/>
            <a:ext cx="4706988" cy="2061048"/>
            <a:chOff x="787208" y="1996527"/>
            <a:chExt cx="5356827" cy="2345593"/>
          </a:xfrm>
        </p:grpSpPr>
        <p:pic>
          <p:nvPicPr>
            <p:cNvPr id="7" name="Grafik 2">
              <a:extLst>
                <a:ext uri="{FF2B5EF4-FFF2-40B4-BE49-F238E27FC236}">
                  <a16:creationId xmlns:a16="http://schemas.microsoft.com/office/drawing/2014/main" id="{2021BC16-A478-4EFD-8FE2-B76BFB57D9F2}"/>
                </a:ext>
              </a:extLst>
            </p:cNvPr>
            <p:cNvPicPr>
              <a:picLocks noChangeAspect="1"/>
            </p:cNvPicPr>
            <p:nvPr/>
          </p:nvPicPr>
          <p:blipFill rotWithShape="1">
            <a:blip r:embed="rId3"/>
            <a:srcRect r="52380" b="27889"/>
            <a:stretch/>
          </p:blipFill>
          <p:spPr>
            <a:xfrm>
              <a:off x="787208" y="1996527"/>
              <a:ext cx="4496416" cy="1965868"/>
            </a:xfrm>
            <a:prstGeom prst="rect">
              <a:avLst/>
            </a:prstGeom>
            <a:ln>
              <a:noFill/>
            </a:ln>
            <a:effectLst>
              <a:outerShdw blurRad="292100" dist="139700" dir="2700000" algn="tl" rotWithShape="0">
                <a:srgbClr val="333333">
                  <a:alpha val="65000"/>
                </a:srgbClr>
              </a:outerShdw>
            </a:effectLst>
          </p:spPr>
        </p:pic>
        <p:pic>
          <p:nvPicPr>
            <p:cNvPr id="8" name="Grafik 3">
              <a:extLst>
                <a:ext uri="{FF2B5EF4-FFF2-40B4-BE49-F238E27FC236}">
                  <a16:creationId xmlns:a16="http://schemas.microsoft.com/office/drawing/2014/main" id="{EEE0EA27-31CD-47AC-9C1C-64A0B2F73B7C}"/>
                </a:ext>
              </a:extLst>
            </p:cNvPr>
            <p:cNvPicPr>
              <a:picLocks noChangeAspect="1"/>
            </p:cNvPicPr>
            <p:nvPr/>
          </p:nvPicPr>
          <p:blipFill>
            <a:blip r:embed="rId4"/>
            <a:stretch>
              <a:fillRect/>
            </a:stretch>
          </p:blipFill>
          <p:spPr>
            <a:xfrm>
              <a:off x="1206324" y="2617992"/>
              <a:ext cx="4937711" cy="1724128"/>
            </a:xfrm>
            <a:prstGeom prst="rect">
              <a:avLst/>
            </a:prstGeom>
            <a:ln>
              <a:noFill/>
            </a:ln>
            <a:effectLst>
              <a:outerShdw blurRad="292100" dist="139700" dir="2700000" algn="tl" rotWithShape="0">
                <a:srgbClr val="333333">
                  <a:alpha val="65000"/>
                </a:srgbClr>
              </a:outerShdw>
            </a:effectLst>
          </p:spPr>
        </p:pic>
      </p:grpSp>
      <p:sp>
        <p:nvSpPr>
          <p:cNvPr id="9" name="Textfeld 4">
            <a:hlinkClick r:id="rId5"/>
            <a:extLst>
              <a:ext uri="{FF2B5EF4-FFF2-40B4-BE49-F238E27FC236}">
                <a16:creationId xmlns:a16="http://schemas.microsoft.com/office/drawing/2014/main" id="{4EDB6D66-4B78-4307-BBB6-865882FCD41E}"/>
              </a:ext>
            </a:extLst>
          </p:cNvPr>
          <p:cNvSpPr txBox="1"/>
          <p:nvPr/>
        </p:nvSpPr>
        <p:spPr>
          <a:xfrm>
            <a:off x="2454556" y="1483452"/>
            <a:ext cx="2441293" cy="369332"/>
          </a:xfrm>
          <a:prstGeom prst="rect">
            <a:avLst/>
          </a:prstGeom>
          <a:noFill/>
        </p:spPr>
        <p:txBody>
          <a:bodyPr wrap="square" rtlCol="0">
            <a:spAutoFit/>
          </a:bodyPr>
          <a:lstStyle/>
          <a:p>
            <a:r>
              <a:rPr lang="en-GB" u="sng" dirty="0">
                <a:solidFill>
                  <a:srgbClr val="4A7EA8"/>
                </a:solidFill>
                <a:latin typeface="Lato" panose="020B0604020202020204" charset="0"/>
                <a:ea typeface="Lato" panose="020B0604020202020204" charset="0"/>
                <a:cs typeface="Lato" panose="020B0604020202020204" charset="0"/>
              </a:rPr>
              <a:t>scientists4future.org</a:t>
            </a:r>
          </a:p>
        </p:txBody>
      </p:sp>
      <p:sp>
        <p:nvSpPr>
          <p:cNvPr id="10" name="Textfeld 31">
            <a:extLst>
              <a:ext uri="{FF2B5EF4-FFF2-40B4-BE49-F238E27FC236}">
                <a16:creationId xmlns:a16="http://schemas.microsoft.com/office/drawing/2014/main" id="{34D58F4A-23A6-4A9D-84E9-EED12F5A1304}"/>
              </a:ext>
            </a:extLst>
          </p:cNvPr>
          <p:cNvSpPr txBox="1"/>
          <p:nvPr/>
        </p:nvSpPr>
        <p:spPr>
          <a:xfrm>
            <a:off x="6813128" y="1484636"/>
            <a:ext cx="2242502" cy="369332"/>
          </a:xfrm>
          <a:prstGeom prst="rect">
            <a:avLst/>
          </a:prstGeom>
          <a:noFill/>
        </p:spPr>
        <p:txBody>
          <a:bodyPr wrap="square" rtlCol="0">
            <a:spAutoFit/>
          </a:bodyPr>
          <a:lstStyle>
            <a:defPPr>
              <a:defRPr lang="en-US"/>
            </a:defPPr>
            <a:lvl1pPr>
              <a:defRPr>
                <a:solidFill>
                  <a:srgbClr val="0070C0"/>
                </a:solidFill>
                <a:latin typeface="Lato" panose="020B0604020202020204" charset="0"/>
                <a:ea typeface="Lato" panose="020B0604020202020204" charset="0"/>
                <a:cs typeface="Lato" panose="020B0604020202020204" charset="0"/>
              </a:defRPr>
            </a:lvl1pPr>
          </a:lstStyle>
          <a:p>
            <a:r>
              <a:rPr lang="en-GB" dirty="0"/>
              <a:t>Set Personal Goals!</a:t>
            </a:r>
          </a:p>
        </p:txBody>
      </p:sp>
      <p:grpSp>
        <p:nvGrpSpPr>
          <p:cNvPr id="21" name="Group 20"/>
          <p:cNvGrpSpPr/>
          <p:nvPr/>
        </p:nvGrpSpPr>
        <p:grpSpPr>
          <a:xfrm>
            <a:off x="3865825" y="4326535"/>
            <a:ext cx="4924375" cy="2201571"/>
            <a:chOff x="7023266" y="4542950"/>
            <a:chExt cx="4924375" cy="2201571"/>
          </a:xfrm>
        </p:grpSpPr>
        <p:pic>
          <p:nvPicPr>
            <p:cNvPr id="3" name="Grafik 18"/>
            <p:cNvPicPr>
              <a:picLocks noChangeAspect="1"/>
            </p:cNvPicPr>
            <p:nvPr/>
          </p:nvPicPr>
          <p:blipFill>
            <a:blip r:embed="rId6"/>
            <a:stretch>
              <a:fillRect/>
            </a:stretch>
          </p:blipFill>
          <p:spPr>
            <a:xfrm>
              <a:off x="7023266" y="4542950"/>
              <a:ext cx="4520940" cy="1995661"/>
            </a:xfrm>
            <a:prstGeom prst="rect">
              <a:avLst/>
            </a:prstGeom>
            <a:ln>
              <a:noFill/>
            </a:ln>
            <a:effectLst>
              <a:outerShdw blurRad="292100" dist="139700" dir="2700000" algn="tl" rotWithShape="0">
                <a:srgbClr val="333333">
                  <a:alpha val="65000"/>
                </a:srgbClr>
              </a:outerShdw>
            </a:effectLst>
          </p:spPr>
        </p:pic>
        <p:pic>
          <p:nvPicPr>
            <p:cNvPr id="11" name="Grafik 33">
              <a:extLst>
                <a:ext uri="{FF2B5EF4-FFF2-40B4-BE49-F238E27FC236}">
                  <a16:creationId xmlns:a16="http://schemas.microsoft.com/office/drawing/2014/main" id="{8F6D1195-9CC4-468C-B209-B6D095502BC8}"/>
                </a:ext>
              </a:extLst>
            </p:cNvPr>
            <p:cNvPicPr>
              <a:picLocks noChangeAspect="1"/>
            </p:cNvPicPr>
            <p:nvPr/>
          </p:nvPicPr>
          <p:blipFill rotWithShape="1">
            <a:blip r:embed="rId3"/>
            <a:srcRect r="52380" b="27889"/>
            <a:stretch/>
          </p:blipFill>
          <p:spPr>
            <a:xfrm>
              <a:off x="7872089" y="4962658"/>
              <a:ext cx="4075552" cy="1781863"/>
            </a:xfrm>
            <a:prstGeom prst="rect">
              <a:avLst/>
            </a:prstGeom>
            <a:ln>
              <a:noFill/>
            </a:ln>
            <a:effectLst>
              <a:outerShdw blurRad="292100" dist="139700" dir="2700000" algn="tl" rotWithShape="0">
                <a:srgbClr val="333333">
                  <a:alpha val="65000"/>
                </a:srgbClr>
              </a:outerShdw>
            </a:effectLst>
          </p:spPr>
        </p:pic>
      </p:grpSp>
      <p:sp>
        <p:nvSpPr>
          <p:cNvPr id="12" name="Textfeld 34">
            <a:extLst>
              <a:ext uri="{FF2B5EF4-FFF2-40B4-BE49-F238E27FC236}">
                <a16:creationId xmlns:a16="http://schemas.microsoft.com/office/drawing/2014/main" id="{20317355-4189-4A2E-B79C-8FFFD720F656}"/>
              </a:ext>
            </a:extLst>
          </p:cNvPr>
          <p:cNvSpPr txBox="1"/>
          <p:nvPr/>
        </p:nvSpPr>
        <p:spPr>
          <a:xfrm>
            <a:off x="1427106" y="6028708"/>
            <a:ext cx="3077383" cy="369332"/>
          </a:xfrm>
          <a:prstGeom prst="rect">
            <a:avLst/>
          </a:prstGeom>
          <a:noFill/>
        </p:spPr>
        <p:txBody>
          <a:bodyPr wrap="square" rtlCol="0">
            <a:spAutoFit/>
          </a:bodyPr>
          <a:lstStyle>
            <a:defPPr>
              <a:defRPr lang="en-US"/>
            </a:defPPr>
            <a:lvl1pPr>
              <a:defRPr u="sng">
                <a:solidFill>
                  <a:srgbClr val="4A7EA8"/>
                </a:solidFill>
                <a:latin typeface="Lato" panose="020B0604020202020204" charset="0"/>
                <a:ea typeface="Lato" panose="020B0604020202020204" charset="0"/>
                <a:cs typeface="Lato" panose="020B0604020202020204" charset="0"/>
              </a:defRPr>
            </a:lvl1pPr>
          </a:lstStyle>
          <a:p>
            <a:r>
              <a:rPr lang="en-GB" dirty="0">
                <a:hlinkClick r:id="rId7"/>
              </a:rPr>
              <a:t>2minutes4future.org</a:t>
            </a:r>
            <a:endParaRPr lang="en-GB" dirty="0"/>
          </a:p>
        </p:txBody>
      </p:sp>
      <p:pic>
        <p:nvPicPr>
          <p:cNvPr id="14" name="Grafik 5">
            <a:extLst>
              <a:ext uri="{FF2B5EF4-FFF2-40B4-BE49-F238E27FC236}">
                <a16:creationId xmlns:a16="http://schemas.microsoft.com/office/drawing/2014/main" id="{D8928100-FF98-4EAC-B5CD-B955CF2458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861" y="5178991"/>
            <a:ext cx="1238245" cy="1238245"/>
          </a:xfrm>
          <a:prstGeom prst="rect">
            <a:avLst/>
          </a:prstGeom>
        </p:spPr>
      </p:pic>
      <p:sp>
        <p:nvSpPr>
          <p:cNvPr id="16" name="Title 1"/>
          <p:cNvSpPr txBox="1">
            <a:spLocks/>
          </p:cNvSpPr>
          <p:nvPr/>
        </p:nvSpPr>
        <p:spPr>
          <a:xfrm>
            <a:off x="1220435" y="313847"/>
            <a:ext cx="7645269" cy="640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ontserrat"/>
              </a:rPr>
              <a:t>What you can do:</a:t>
            </a:r>
          </a:p>
        </p:txBody>
      </p:sp>
      <p:sp>
        <p:nvSpPr>
          <p:cNvPr id="18" name="Textfeld 6"/>
          <p:cNvSpPr txBox="1"/>
          <p:nvPr/>
        </p:nvSpPr>
        <p:spPr>
          <a:xfrm>
            <a:off x="1644650" y="5379564"/>
            <a:ext cx="2057400" cy="369332"/>
          </a:xfrm>
          <a:prstGeom prst="rect">
            <a:avLst/>
          </a:prstGeom>
          <a:noFill/>
        </p:spPr>
        <p:txBody>
          <a:bodyPr wrap="square" rtlCol="0">
            <a:spAutoFit/>
          </a:bodyPr>
          <a:lstStyle/>
          <a:p>
            <a:r>
              <a:rPr lang="en-GB" dirty="0">
                <a:latin typeface="Lato" panose="020B0604020202020204" charset="0"/>
                <a:ea typeface="Lato" panose="020B0604020202020204" charset="0"/>
                <a:cs typeface="Lato" panose="020B0604020202020204" charset="0"/>
              </a:rPr>
              <a:t>Spread the word!</a:t>
            </a:r>
          </a:p>
        </p:txBody>
      </p:sp>
      <p:pic>
        <p:nvPicPr>
          <p:cNvPr id="19" name="Picture 18"/>
          <p:cNvPicPr>
            <a:picLocks noChangeAspect="1"/>
          </p:cNvPicPr>
          <p:nvPr/>
        </p:nvPicPr>
        <p:blipFill rotWithShape="1">
          <a:blip r:embed="rId9"/>
          <a:srcRect r="4212"/>
          <a:stretch/>
        </p:blipFill>
        <p:spPr>
          <a:xfrm>
            <a:off x="5369455" y="1797143"/>
            <a:ext cx="3622145" cy="2190750"/>
          </a:xfrm>
          <a:prstGeom prst="rect">
            <a:avLst/>
          </a:prstGeom>
        </p:spPr>
      </p:pic>
    </p:spTree>
    <p:extLst>
      <p:ext uri="{BB962C8B-B14F-4D97-AF65-F5344CB8AC3E}">
        <p14:creationId xmlns:p14="http://schemas.microsoft.com/office/powerpoint/2010/main" val="19717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0" grpId="0"/>
      <p:bldP spid="1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0435" y="313847"/>
            <a:ext cx="7645269" cy="640310"/>
          </a:xfrm>
          <a:prstGeom prst="rect">
            <a:avLst/>
          </a:prstGeom>
        </p:spPr>
        <p:txBody>
          <a:bodyPr>
            <a:noAutofit/>
          </a:bodyPr>
          <a:lstStyle>
            <a:defPPr>
              <a:defRPr lang="en-US"/>
            </a:defPPr>
            <a:lvl1pPr>
              <a:lnSpc>
                <a:spcPct val="90000"/>
              </a:lnSpc>
              <a:spcBef>
                <a:spcPct val="0"/>
              </a:spcBef>
              <a:buNone/>
              <a:defRPr sz="3600">
                <a:latin typeface="Montserrat"/>
                <a:ea typeface="+mj-ea"/>
                <a:cs typeface="+mj-cs"/>
              </a:defRPr>
            </a:lvl1pPr>
          </a:lstStyle>
          <a:p>
            <a:r>
              <a:rPr lang="en-GB" dirty="0"/>
              <a:t>Backup / Additional Slides</a:t>
            </a:r>
          </a:p>
        </p:txBody>
      </p:sp>
    </p:spTree>
    <p:extLst>
      <p:ext uri="{BB962C8B-B14F-4D97-AF65-F5344CB8AC3E}">
        <p14:creationId xmlns:p14="http://schemas.microsoft.com/office/powerpoint/2010/main" val="3122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20435" y="313847"/>
            <a:ext cx="7645269" cy="640310"/>
          </a:xfrm>
          <a:prstGeom prst="rect">
            <a:avLst/>
          </a:prstGeom>
        </p:spPr>
        <p:txBody>
          <a:bodyPr>
            <a:noAutofit/>
          </a:bodyPr>
          <a:lstStyle>
            <a:defPPr>
              <a:defRPr lang="en-US"/>
            </a:defPPr>
            <a:lvl1pPr>
              <a:lnSpc>
                <a:spcPct val="90000"/>
              </a:lnSpc>
              <a:spcBef>
                <a:spcPct val="0"/>
              </a:spcBef>
              <a:buNone/>
              <a:defRPr sz="3600">
                <a:latin typeface="Montserrat"/>
                <a:ea typeface="+mj-ea"/>
                <a:cs typeface="+mj-cs"/>
              </a:defRPr>
            </a:lvl1pPr>
          </a:lstStyle>
          <a:p>
            <a:r>
              <a:rPr lang="en-GB" dirty="0"/>
              <a:t>Global Temperature is rising fast</a:t>
            </a:r>
          </a:p>
        </p:txBody>
      </p:sp>
      <p:pic>
        <p:nvPicPr>
          <p:cNvPr id="4" name="Content Placeholder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7836" y="1522228"/>
            <a:ext cx="8822813" cy="4812443"/>
          </a:xfrm>
          <a:prstGeom prst="rect">
            <a:avLst/>
          </a:prstGeom>
        </p:spPr>
      </p:pic>
    </p:spTree>
    <p:extLst>
      <p:ext uri="{BB962C8B-B14F-4D97-AF65-F5344CB8AC3E}">
        <p14:creationId xmlns:p14="http://schemas.microsoft.com/office/powerpoint/2010/main" val="5757332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3940</Words>
  <Application>Microsoft Office PowerPoint</Application>
  <PresentationFormat>Bildschirmpräsentation (4:3)</PresentationFormat>
  <Paragraphs>261</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Lato</vt:lpstr>
      <vt:lpstr>Montserrat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dc:creator>
  <cp:lastModifiedBy>Luisa Luisa</cp:lastModifiedBy>
  <cp:revision>10</cp:revision>
  <dcterms:created xsi:type="dcterms:W3CDTF">2021-08-28T10:28:21Z</dcterms:created>
  <dcterms:modified xsi:type="dcterms:W3CDTF">2021-11-06T15:12:09Z</dcterms:modified>
</cp:coreProperties>
</file>