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671" r:id="rId3"/>
    <p:sldId id="3691" r:id="rId4"/>
    <p:sldId id="3687" r:id="rId5"/>
    <p:sldId id="3704" r:id="rId6"/>
    <p:sldId id="3667" r:id="rId7"/>
    <p:sldId id="3702" r:id="rId8"/>
    <p:sldId id="3703" r:id="rId9"/>
    <p:sldId id="3686" r:id="rId10"/>
    <p:sldId id="3665" r:id="rId11"/>
    <p:sldId id="3695" r:id="rId12"/>
    <p:sldId id="3689" r:id="rId13"/>
    <p:sldId id="3692" r:id="rId14"/>
    <p:sldId id="3696" r:id="rId15"/>
    <p:sldId id="3698" r:id="rId16"/>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02A5DAB-54C5-4315-ADAB-8BED66471ADE}">
          <p14:sldIdLst>
            <p14:sldId id="256"/>
            <p14:sldId id="3671"/>
            <p14:sldId id="3691"/>
            <p14:sldId id="3687"/>
            <p14:sldId id="3704"/>
            <p14:sldId id="3667"/>
            <p14:sldId id="3702"/>
          </p14:sldIdLst>
        </p14:section>
        <p14:section name="Backup_additional_slides" id="{2FEAA938-F62C-48A8-BE99-65204AF1B244}">
          <p14:sldIdLst>
            <p14:sldId id="3703"/>
            <p14:sldId id="3686"/>
            <p14:sldId id="3665"/>
            <p14:sldId id="3695"/>
            <p14:sldId id="3689"/>
            <p14:sldId id="3692"/>
            <p14:sldId id="3696"/>
            <p14:sldId id="36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801" autoAdjust="0"/>
  </p:normalViewPr>
  <p:slideViewPr>
    <p:cSldViewPr snapToGrid="0">
      <p:cViewPr varScale="1">
        <p:scale>
          <a:sx n="42" d="100"/>
          <a:sy n="42" d="100"/>
        </p:scale>
        <p:origin x="1496" y="28"/>
      </p:cViewPr>
      <p:guideLst/>
    </p:cSldViewPr>
  </p:slideViewPr>
  <p:notesTextViewPr>
    <p:cViewPr>
      <p:scale>
        <a:sx n="1" d="1"/>
        <a:sy n="1" d="1"/>
      </p:scale>
      <p:origin x="0" y="-110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535DC-C4A9-4502-A584-3A32ED9B4291}" type="datetimeFigureOut">
              <a:rPr lang="en-US" smtClean="0"/>
              <a:t>11/6/2021</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F0DB4-D88E-4255-B889-91D69D560888}" type="slidenum">
              <a:rPr lang="en-US" smtClean="0"/>
              <a:t>‹Nr.›</a:t>
            </a:fld>
            <a:endParaRPr lang="en-US"/>
          </a:p>
        </p:txBody>
      </p:sp>
    </p:spTree>
    <p:extLst>
      <p:ext uri="{BB962C8B-B14F-4D97-AF65-F5344CB8AC3E}">
        <p14:creationId xmlns:p14="http://schemas.microsoft.com/office/powerpoint/2010/main" val="268432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limate.nasa.gov/vital-signs/sea-level/" TargetMode="External"/><Relationship Id="rId7" Type="http://schemas.openxmlformats.org/officeDocument/2006/relationships/hyperlink" Target="https://zenodo.org/record/3862995/files/global_basin_timeseries.xlsx?download=1"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oi.org/10.1038/s41586-020-2591-3" TargetMode="External"/><Relationship Id="rId5" Type="http://schemas.openxmlformats.org/officeDocument/2006/relationships/hyperlink" Target="https://podaac-tools.jpl.nasa.gov/drive/files/allData/merged_alt/L2/TP_J1_OSTM/global_mean_sea_level/GMSL_TPJAOS_5.0_199209_202010.txt" TargetMode="External"/><Relationship Id="rId4" Type="http://schemas.openxmlformats.org/officeDocument/2006/relationships/hyperlink" Target="http://dx.doi.org/10.5067/GMSLM-TJ15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5194/essd-12-3269-20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5194/essd-12-3269-20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07/s11207-019-1555-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toffice.gov.uk/hadobs/hadcrut4/"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dc.noaa.gov/paleo-search/study/17975" TargetMode="External"/><Relationship Id="rId3" Type="http://schemas.openxmlformats.org/officeDocument/2006/relationships/hyperlink" Target="https://www.metoffice.gov.uk/hadobs/hadcrut4/" TargetMode="External"/><Relationship Id="rId7" Type="http://schemas.openxmlformats.org/officeDocument/2006/relationships/hyperlink" Target="https://www.esrl.noaa.gov/gmd/webdata/ccgg/trends/co2/co2_annmean_mlo.tx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cience.sciencemag.org/highwire/filestream/594506/field_highwire_adjunct_files/1/Marcott.SM.database.S1.xlsx" TargetMode="Externa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 Id="rId9" Type="http://schemas.openxmlformats.org/officeDocument/2006/relationships/hyperlink" Target="https://ourworldindata.org/co2-and-other-greenhouse-gas-emissio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srl.noaa.gov/gmd/webdata/ccgg/trends/co2/co2_annmean_mlo.txt"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ourworldindata.org/co2-and-other-greenhouse-gas-emissions/" TargetMode="External"/><Relationship Id="rId4" Type="http://schemas.openxmlformats.org/officeDocument/2006/relationships/hyperlink" Target="https://www.ncdc.noaa.gov/paleo-search/study/1797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report/ar6/wg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i.org/10.1073/pnas.171731211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toffice.gov.uk/hadobs/hadcrut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science.sciencemag.org/highwire/filestream/594506/field_highwire_adjunct_files/1/Marcott.SM.database.S1.xlsx" TargetMode="Externa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2 Minutes for Future is an initiative of Scientists for Future. The idea is to dedicate a part of scientific presentations (seminar, lectures, conferences..) to raise awareness among the scientific community. The goal is to motivate other </a:t>
            </a:r>
            <a:r>
              <a:rPr lang="en-US" dirty="0" err="1">
                <a:latin typeface="Lato" panose="020B0604020202020204" charset="0"/>
                <a:ea typeface="Lato" panose="020B0604020202020204" charset="0"/>
                <a:cs typeface="Lato" panose="020B0604020202020204" charset="0"/>
              </a:rPr>
              <a:t>sceientists</a:t>
            </a:r>
            <a:r>
              <a:rPr lang="en-US" dirty="0">
                <a:latin typeface="Lato" panose="020B0604020202020204" charset="0"/>
                <a:ea typeface="Lato" panose="020B0604020202020204" charset="0"/>
                <a:cs typeface="Lato" panose="020B0604020202020204" charset="0"/>
              </a:rPr>
              <a:t> to engage and become active. Toward the end of the presentation there is a slide listing many different ways to engage for scientists (including joining 2minutes4future)</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 © Fabrizio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endParaRPr lang="en-US" b="1" dirty="0">
              <a:latin typeface="Lato" panose="020B0604020202020204" charset="0"/>
              <a:ea typeface="Lato" panose="020B0604020202020204" charset="0"/>
              <a:cs typeface="Lato" panose="020B0604020202020204" charset="0"/>
            </a:endParaRPr>
          </a:p>
        </p:txBody>
      </p:sp>
      <p:sp>
        <p:nvSpPr>
          <p:cNvPr id="4" name="Foliennummernplatzhalter 3"/>
          <p:cNvSpPr>
            <a:spLocks noGrp="1"/>
          </p:cNvSpPr>
          <p:nvPr>
            <p:ph type="sldNum" sz="quarter" idx="5"/>
          </p:nvPr>
        </p:nvSpPr>
        <p:spPr/>
        <p:txBody>
          <a:bodyPr/>
          <a:lstStyle/>
          <a:p>
            <a:fld id="{ECEF0DB4-D88E-4255-B889-91D69D560888}" type="slidenum">
              <a:rPr lang="en-US" smtClean="0"/>
              <a:t>1</a:t>
            </a:fld>
            <a:endParaRPr lang="en-US"/>
          </a:p>
        </p:txBody>
      </p:sp>
    </p:spTree>
    <p:extLst>
      <p:ext uri="{BB962C8B-B14F-4D97-AF65-F5344CB8AC3E}">
        <p14:creationId xmlns:p14="http://schemas.microsoft.com/office/powerpoint/2010/main" val="236742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b="1" dirty="0">
              <a:latin typeface="Lato" panose="020B0604020202020204" charset="0"/>
              <a:ea typeface="Lato" panose="020B0604020202020204" charset="0"/>
              <a:cs typeface="Lato" panose="020B0604020202020204" charset="0"/>
            </a:endParaRPr>
          </a:p>
          <a:p>
            <a:r>
              <a:rPr lang="en-US" noProof="0" dirty="0">
                <a:latin typeface="Lato" panose="020B0604020202020204" charset="0"/>
                <a:ea typeface="Lato" panose="020B0604020202020204" charset="0"/>
                <a:cs typeface="Lato" panose="020B0604020202020204" charset="0"/>
              </a:rPr>
              <a:t>An</a:t>
            </a:r>
            <a:r>
              <a:rPr lang="en-US" baseline="0" noProof="0" dirty="0">
                <a:latin typeface="Lato" panose="020B0604020202020204" charset="0"/>
                <a:ea typeface="Lato" panose="020B0604020202020204" charset="0"/>
                <a:cs typeface="Lato" panose="020B0604020202020204" charset="0"/>
              </a:rPr>
              <a:t> important consequence of </a:t>
            </a:r>
            <a:r>
              <a:rPr lang="en-US" baseline="0" noProof="0" dirty="0" err="1">
                <a:latin typeface="Lato" panose="020B0604020202020204" charset="0"/>
                <a:ea typeface="Lato" panose="020B0604020202020204" charset="0"/>
                <a:cs typeface="Lato" panose="020B0604020202020204" charset="0"/>
              </a:rPr>
              <a:t>glo</a:t>
            </a:r>
            <a:r>
              <a:rPr lang="de-CH" baseline="0" dirty="0" err="1">
                <a:latin typeface="Lato" panose="020B0604020202020204" charset="0"/>
                <a:ea typeface="Lato" panose="020B0604020202020204" charset="0"/>
                <a:cs typeface="Lato" panose="020B0604020202020204" charset="0"/>
              </a:rPr>
              <a:t>bal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warming</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is</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the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rise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of</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sea</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level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Since</a:t>
            </a:r>
            <a:r>
              <a:rPr lang="de-CH" baseline="0" dirty="0">
                <a:latin typeface="Lato" panose="020B0604020202020204" charset="0"/>
                <a:ea typeface="Lato" panose="020B0604020202020204" charset="0"/>
                <a:cs typeface="Lato" panose="020B0604020202020204" charset="0"/>
              </a:rPr>
              <a:t> 1900 </a:t>
            </a:r>
            <a:r>
              <a:rPr lang="de-CH" baseline="0" dirty="0" err="1">
                <a:latin typeface="Lato" panose="020B0604020202020204" charset="0"/>
                <a:ea typeface="Lato" panose="020B0604020202020204" charset="0"/>
                <a:cs typeface="Lato" panose="020B0604020202020204" charset="0"/>
              </a:rPr>
              <a:t>sea</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level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rose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by</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more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than</a:t>
            </a:r>
            <a:r>
              <a:rPr lang="de-CH" baseline="0" dirty="0">
                <a:latin typeface="Lato" panose="020B0604020202020204" charset="0"/>
                <a:ea typeface="Lato" panose="020B0604020202020204" charset="0"/>
                <a:cs typeface="Lato" panose="020B0604020202020204" charset="0"/>
              </a:rPr>
              <a:t> 20 cm, </a:t>
            </a:r>
            <a:r>
              <a:rPr lang="de-CH" baseline="0" dirty="0" err="1">
                <a:latin typeface="Lato" panose="020B0604020202020204" charset="0"/>
                <a:ea typeface="Lato" panose="020B0604020202020204" charset="0"/>
                <a:cs typeface="Lato" panose="020B0604020202020204" charset="0"/>
              </a:rPr>
              <a:t>with</a:t>
            </a:r>
            <a:r>
              <a:rPr lang="de-CH" baseline="0" dirty="0">
                <a:latin typeface="Lato" panose="020B0604020202020204" charset="0"/>
                <a:ea typeface="Lato" panose="020B0604020202020204" charset="0"/>
                <a:cs typeface="Lato" panose="020B0604020202020204" charset="0"/>
              </a:rPr>
              <a:t> an </a:t>
            </a:r>
            <a:r>
              <a:rPr lang="en-US" baseline="0" noProof="0" dirty="0">
                <a:latin typeface="Lato" panose="020B0604020202020204" charset="0"/>
                <a:ea typeface="Lato" panose="020B0604020202020204" charset="0"/>
                <a:cs typeface="Lato" panose="020B0604020202020204" charset="0"/>
              </a:rPr>
              <a:t>acceleration</a:t>
            </a:r>
            <a:r>
              <a:rPr lang="de-CH" baseline="0" dirty="0">
                <a:latin typeface="Lato" panose="020B0604020202020204" charset="0"/>
                <a:ea typeface="Lato" panose="020B0604020202020204" charset="0"/>
                <a:cs typeface="Lato" panose="020B0604020202020204" charset="0"/>
              </a:rPr>
              <a:t> in </a:t>
            </a:r>
            <a:r>
              <a:rPr lang="de-CH" baseline="0" dirty="0" err="1">
                <a:latin typeface="Lato" panose="020B0604020202020204" charset="0"/>
                <a:ea typeface="Lato" panose="020B0604020202020204" charset="0"/>
                <a:cs typeface="Lato" panose="020B0604020202020204" charset="0"/>
              </a:rPr>
              <a:t>the</a:t>
            </a:r>
            <a:r>
              <a:rPr lang="de-CH" baseline="0" dirty="0">
                <a:latin typeface="Lato" panose="020B0604020202020204" charset="0"/>
                <a:ea typeface="Lato" panose="020B0604020202020204" charset="0"/>
                <a:cs typeface="Lato" panose="020B0604020202020204" charset="0"/>
              </a:rPr>
              <a:t> last 30 </a:t>
            </a:r>
            <a:r>
              <a:rPr lang="de-CH" baseline="0" dirty="0" err="1">
                <a:latin typeface="Lato" panose="020B0604020202020204" charset="0"/>
                <a:ea typeface="Lato" panose="020B0604020202020204" charset="0"/>
                <a:cs typeface="Lato" panose="020B0604020202020204" charset="0"/>
              </a:rPr>
              <a:t>years</a:t>
            </a:r>
            <a:r>
              <a:rPr lang="de-CH" baseline="0" dirty="0">
                <a:latin typeface="Lato" panose="020B0604020202020204" charset="0"/>
                <a:ea typeface="Lato" panose="020B0604020202020204" charset="0"/>
                <a:cs typeface="Lato" panose="020B0604020202020204" charset="0"/>
              </a:rPr>
              <a:t> (97 mm </a:t>
            </a:r>
            <a:r>
              <a:rPr lang="de-CH" baseline="0" dirty="0" err="1">
                <a:latin typeface="Lato" panose="020B0604020202020204" charset="0"/>
                <a:ea typeface="Lato" panose="020B0604020202020204" charset="0"/>
                <a:cs typeface="Lato" panose="020B0604020202020204" charset="0"/>
              </a:rPr>
              <a:t>between</a:t>
            </a:r>
            <a:r>
              <a:rPr lang="de-CH" baseline="0" dirty="0">
                <a:latin typeface="Lato" panose="020B0604020202020204" charset="0"/>
                <a:ea typeface="Lato" panose="020B0604020202020204" charset="0"/>
                <a:cs typeface="Lato" panose="020B0604020202020204" charset="0"/>
              </a:rPr>
              <a:t> 1993 </a:t>
            </a:r>
            <a:r>
              <a:rPr lang="de-CH" baseline="0" dirty="0" err="1">
                <a:latin typeface="Lato" panose="020B0604020202020204" charset="0"/>
                <a:ea typeface="Lato" panose="020B0604020202020204" charset="0"/>
                <a:cs typeface="Lato" panose="020B0604020202020204" charset="0"/>
              </a:rPr>
              <a:t>and</a:t>
            </a:r>
            <a:r>
              <a:rPr lang="de-CH" baseline="0" dirty="0">
                <a:latin typeface="Lato" panose="020B0604020202020204" charset="0"/>
                <a:ea typeface="Lato" panose="020B0604020202020204" charset="0"/>
                <a:cs typeface="Lato" panose="020B0604020202020204" charset="0"/>
              </a:rPr>
              <a:t> 2020). </a:t>
            </a:r>
            <a:r>
              <a:rPr lang="de-CH" baseline="0" dirty="0" err="1">
                <a:latin typeface="Lato" panose="020B0604020202020204" charset="0"/>
                <a:ea typeface="Lato" panose="020B0604020202020204" charset="0"/>
                <a:cs typeface="Lato" panose="020B0604020202020204" charset="0"/>
              </a:rPr>
              <a:t>Since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satellite</a:t>
            </a:r>
            <a:r>
              <a:rPr lang="de-CH" baseline="0" dirty="0">
                <a:latin typeface="Lato" panose="020B0604020202020204" charset="0"/>
                <a:ea typeface="Lato" panose="020B0604020202020204" charset="0"/>
                <a:cs typeface="Lato" panose="020B0604020202020204" charset="0"/>
              </a:rPr>
              <a:t> </a:t>
            </a:r>
            <a:r>
              <a:rPr lang="en-US" baseline="0" noProof="0" dirty="0">
                <a:latin typeface="Lato" panose="020B0604020202020204" charset="0"/>
                <a:ea typeface="Lato" panose="020B0604020202020204" charset="0"/>
                <a:cs typeface="Lato" panose="020B0604020202020204" charset="0"/>
              </a:rPr>
              <a:t>measurements</a:t>
            </a:r>
            <a:r>
              <a:rPr lang="de-CH" baseline="0" dirty="0">
                <a:latin typeface="Lato" panose="020B0604020202020204" charset="0"/>
                <a:ea typeface="Lato" panose="020B0604020202020204" charset="0"/>
                <a:cs typeface="Lato" panose="020B0604020202020204" charset="0"/>
              </a:rPr>
              <a:t> </a:t>
            </a:r>
            <a:r>
              <a:rPr lang="en-US" baseline="0" noProof="0" dirty="0">
                <a:latin typeface="Lato" panose="020B0604020202020204" charset="0"/>
                <a:ea typeface="Lato" panose="020B0604020202020204" charset="0"/>
                <a:cs typeface="Lato" panose="020B0604020202020204" charset="0"/>
              </a:rPr>
              <a:t>are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available</a:t>
            </a:r>
            <a:r>
              <a:rPr lang="de-CH" baseline="0" dirty="0">
                <a:latin typeface="Lato" panose="020B0604020202020204" charset="0"/>
                <a:ea typeface="Lato" panose="020B0604020202020204" charset="0"/>
                <a:cs typeface="Lato" panose="020B0604020202020204" charset="0"/>
              </a:rPr>
              <a:t>, on </a:t>
            </a:r>
            <a:r>
              <a:rPr lang="de-CH" baseline="0" dirty="0" err="1">
                <a:latin typeface="Lato" panose="020B0604020202020204" charset="0"/>
                <a:ea typeface="Lato" panose="020B0604020202020204" charset="0"/>
                <a:cs typeface="Lato" panose="020B0604020202020204" charset="0"/>
              </a:rPr>
              <a:t>average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the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sea</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level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rose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by</a:t>
            </a:r>
            <a:r>
              <a:rPr lang="de-CH" baseline="0" dirty="0">
                <a:latin typeface="Lato" panose="020B0604020202020204" charset="0"/>
                <a:ea typeface="Lato" panose="020B0604020202020204" charset="0"/>
                <a:cs typeface="Lato" panose="020B0604020202020204" charset="0"/>
              </a:rPr>
              <a:t> 3.3 mm per </a:t>
            </a:r>
            <a:r>
              <a:rPr lang="de-CH" baseline="0" dirty="0" err="1">
                <a:latin typeface="Lato" panose="020B0604020202020204" charset="0"/>
                <a:ea typeface="Lato" panose="020B0604020202020204" charset="0"/>
                <a:cs typeface="Lato" panose="020B0604020202020204" charset="0"/>
              </a:rPr>
              <a:t>year</a:t>
            </a:r>
            <a:r>
              <a:rPr lang="de-CH" baseline="0" dirty="0">
                <a:latin typeface="Lato" panose="020B0604020202020204" charset="0"/>
                <a:ea typeface="Lato" panose="020B0604020202020204" charset="0"/>
                <a:cs typeface="Lato" panose="020B0604020202020204" charset="0"/>
              </a:rPr>
              <a:t>. The </a:t>
            </a:r>
            <a:r>
              <a:rPr lang="de-CH" baseline="0" dirty="0" err="1">
                <a:latin typeface="Lato" panose="020B0604020202020204" charset="0"/>
                <a:ea typeface="Lato" panose="020B0604020202020204" charset="0"/>
                <a:cs typeface="Lato" panose="020B0604020202020204" charset="0"/>
              </a:rPr>
              <a:t>main</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factors</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behind</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sea</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level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rise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are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ice</a:t>
            </a:r>
            <a:r>
              <a:rPr lang="de-CH" baseline="0" dirty="0">
                <a:latin typeface="Lato" panose="020B0604020202020204" charset="0"/>
                <a:ea typeface="Lato" panose="020B0604020202020204" charset="0"/>
                <a:cs typeface="Lato" panose="020B0604020202020204" charset="0"/>
              </a:rPr>
              <a:t> mass </a:t>
            </a:r>
            <a:r>
              <a:rPr lang="de-CH" baseline="0" dirty="0" err="1">
                <a:latin typeface="Lato" panose="020B0604020202020204" charset="0"/>
                <a:ea typeface="Lato" panose="020B0604020202020204" charset="0"/>
                <a:cs typeface="Lato" panose="020B0604020202020204" charset="0"/>
              </a:rPr>
              <a:t>loss</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and</a:t>
            </a:r>
            <a:r>
              <a:rPr lang="de-CH" baseline="0" dirty="0">
                <a:latin typeface="Lato" panose="020B0604020202020204" charset="0"/>
                <a:ea typeface="Lato" panose="020B0604020202020204" charset="0"/>
                <a:cs typeface="Lato" panose="020B0604020202020204" charset="0"/>
              </a:rPr>
              <a:t> </a:t>
            </a:r>
            <a:r>
              <a:rPr lang="en-US" baseline="0" noProof="0" dirty="0">
                <a:latin typeface="Lato" panose="020B0604020202020204" charset="0"/>
                <a:ea typeface="Lato" panose="020B0604020202020204" charset="0"/>
                <a:cs typeface="Lato" panose="020B0604020202020204" charset="0"/>
              </a:rPr>
              <a:t>thermic</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expansion</a:t>
            </a:r>
            <a:r>
              <a:rPr lang="de-CH" baseline="0" dirty="0">
                <a:latin typeface="Lato" panose="020B0604020202020204" charset="0"/>
                <a:ea typeface="Lato" panose="020B0604020202020204" charset="0"/>
                <a:cs typeface="Lato" panose="020B0604020202020204" charset="0"/>
              </a:rPr>
              <a:t>.</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Fabrizio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b="1"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1993 </a:t>
            </a:r>
            <a:r>
              <a:rPr lang="de-CH" dirty="0" err="1">
                <a:latin typeface="Lato" panose="020B0604020202020204" charset="0"/>
                <a:ea typeface="Lato" panose="020B0604020202020204" charset="0"/>
                <a:cs typeface="Lato" panose="020B0604020202020204" charset="0"/>
              </a:rPr>
              <a:t>there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satellite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NASA on </a:t>
            </a:r>
            <a:r>
              <a:rPr lang="de-CH" dirty="0" err="1">
                <a:latin typeface="Lato" panose="020B0604020202020204" charset="0"/>
                <a:ea typeface="Lato" panose="020B0604020202020204" charset="0"/>
                <a:cs typeface="Lato" panose="020B0604020202020204" charset="0"/>
              </a:rPr>
              <a:t>the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sea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level</a:t>
            </a:r>
            <a:r>
              <a:rPr lang="de-CH" dirty="0">
                <a:latin typeface="Lato" panose="020B0604020202020204" charset="0"/>
                <a:ea typeface="Lato" panose="020B0604020202020204" charset="0"/>
                <a:cs typeface="Lato" panose="020B0604020202020204" charset="0"/>
              </a:rPr>
              <a:t> (</a:t>
            </a:r>
            <a:r>
              <a:rPr lang="de-CH" dirty="0">
                <a:latin typeface="Lato" panose="020B0604020202020204" charset="0"/>
                <a:ea typeface="Lato" panose="020B0604020202020204" charset="0"/>
                <a:cs typeface="Lato" panose="020B0604020202020204" charset="0"/>
                <a:hlinkClick r:id="rId3"/>
              </a:rPr>
              <a:t>https://climate.nasa.gov/vital-signs/sea-level/</a:t>
            </a:r>
            <a:r>
              <a:rPr lang="de-CH"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GSFC. 2020. Global </a:t>
            </a:r>
            <a:r>
              <a:rPr lang="de-CH" dirty="0" err="1">
                <a:latin typeface="Lato" panose="020B0604020202020204" charset="0"/>
                <a:ea typeface="Lato" panose="020B0604020202020204" charset="0"/>
                <a:cs typeface="Lato" panose="020B0604020202020204" charset="0"/>
              </a:rPr>
              <a:t>Mean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Sea</a:t>
            </a:r>
            <a:r>
              <a:rPr lang="de-CH" dirty="0">
                <a:latin typeface="Lato" panose="020B0604020202020204" charset="0"/>
                <a:ea typeface="Lato" panose="020B0604020202020204" charset="0"/>
                <a:cs typeface="Lato" panose="020B0604020202020204" charset="0"/>
              </a:rPr>
              <a:t> Level Trend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Integrated Multi-Mission </a:t>
            </a:r>
            <a:r>
              <a:rPr lang="de-CH" dirty="0" err="1">
                <a:latin typeface="Lato" panose="020B0604020202020204" charset="0"/>
                <a:ea typeface="Lato" panose="020B0604020202020204" charset="0"/>
                <a:cs typeface="Lato" panose="020B0604020202020204" charset="0"/>
              </a:rPr>
              <a:t>Ocean</a:t>
            </a:r>
            <a:r>
              <a:rPr lang="de-CH" dirty="0">
                <a:latin typeface="Lato" panose="020B0604020202020204" charset="0"/>
                <a:ea typeface="Lato" panose="020B0604020202020204" charset="0"/>
                <a:cs typeface="Lato" panose="020B0604020202020204" charset="0"/>
              </a:rPr>
              <a:t> Altimeters TOPEX/Poseidon, Jason-1, OSTM/Jason-2, </a:t>
            </a:r>
            <a:r>
              <a:rPr lang="de-CH" dirty="0" err="1">
                <a:latin typeface="Lato" panose="020B0604020202020204" charset="0"/>
                <a:ea typeface="Lato" panose="020B0604020202020204" charset="0"/>
                <a:cs typeface="Lato" panose="020B0604020202020204" charset="0"/>
              </a:rPr>
              <a:t>and</a:t>
            </a:r>
            <a:r>
              <a:rPr lang="de-CH" dirty="0">
                <a:latin typeface="Lato" panose="020B0604020202020204" charset="0"/>
                <a:ea typeface="Lato" panose="020B0604020202020204" charset="0"/>
                <a:cs typeface="Lato" panose="020B0604020202020204" charset="0"/>
              </a:rPr>
              <a:t> Jason-3 Version 5.0 Ver. 5.0 PO.DAAC, CA, USA. Dataset </a:t>
            </a:r>
            <a:r>
              <a:rPr lang="de-CH" dirty="0" err="1">
                <a:latin typeface="Lato" panose="020B0604020202020204" charset="0"/>
                <a:ea typeface="Lato" panose="020B0604020202020204" charset="0"/>
                <a:cs typeface="Lato" panose="020B0604020202020204" charset="0"/>
              </a:rPr>
              <a:t>accessed</a:t>
            </a:r>
            <a:r>
              <a:rPr lang="de-CH" dirty="0">
                <a:latin typeface="Lato" panose="020B0604020202020204" charset="0"/>
                <a:ea typeface="Lato" panose="020B0604020202020204" charset="0"/>
                <a:cs typeface="Lato" panose="020B0604020202020204" charset="0"/>
              </a:rPr>
              <a:t> [2021-03-04] at </a:t>
            </a:r>
            <a:r>
              <a:rPr lang="de-CH" dirty="0">
                <a:latin typeface="Lato" panose="020B0604020202020204" charset="0"/>
                <a:ea typeface="Lato" panose="020B0604020202020204" charset="0"/>
                <a:cs typeface="Lato" panose="020B0604020202020204" charset="0"/>
                <a:hlinkClick r:id="rId4"/>
              </a:rPr>
              <a:t>http://dx.doi.org/10.5067/GMSLM-TJ150</a:t>
            </a:r>
            <a:r>
              <a:rPr lang="de-CH"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Download: </a:t>
            </a:r>
            <a:r>
              <a:rPr lang="de-CH" dirty="0">
                <a:latin typeface="Lato" panose="020B0604020202020204" charset="0"/>
                <a:ea typeface="Lato" panose="020B0604020202020204" charset="0"/>
                <a:cs typeface="Lato" panose="020B0604020202020204" charset="0"/>
                <a:hlinkClick r:id="rId5"/>
              </a:rPr>
              <a:t>https://podaac-tools.jpl.nasa.gov/drive/files/allData/merged_alt/L2/TP_J1_OSTM/global_mean_sea_level/GMSL_TPJAOS_5.0_199209_202010.txt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needs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login</a:t>
            </a:r>
            <a:r>
              <a:rPr lang="de-CH"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Long </a:t>
            </a:r>
            <a:r>
              <a:rPr lang="de-CH" dirty="0" err="1">
                <a:latin typeface="Lato" panose="020B0604020202020204" charset="0"/>
                <a:ea typeface="Lato" panose="020B0604020202020204" charset="0"/>
                <a:cs typeface="Lato" panose="020B0604020202020204" charset="0"/>
              </a:rPr>
              <a:t>term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were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taken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Frederikse</a:t>
            </a:r>
            <a:r>
              <a:rPr lang="de-CH" dirty="0">
                <a:latin typeface="Lato" panose="020B0604020202020204" charset="0"/>
                <a:ea typeface="Lato" panose="020B0604020202020204" charset="0"/>
                <a:cs typeface="Lato" panose="020B0604020202020204" charset="0"/>
              </a:rPr>
              <a:t> et al. (2020) </a:t>
            </a:r>
            <a:r>
              <a:rPr lang="de-CH" dirty="0" err="1">
                <a:latin typeface="Lato" panose="020B0604020202020204" charset="0"/>
                <a:ea typeface="Lato" panose="020B0604020202020204" charset="0"/>
                <a:cs typeface="Lato" panose="020B0604020202020204" charset="0"/>
              </a:rPr>
              <a:t>and</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derive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tide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gauge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records</a:t>
            </a:r>
            <a:endParaRPr lang="de-CH"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Frederikse</a:t>
            </a:r>
            <a:r>
              <a:rPr lang="de-CH" dirty="0">
                <a:latin typeface="Lato" panose="020B0604020202020204" charset="0"/>
                <a:ea typeface="Lato" panose="020B0604020202020204" charset="0"/>
                <a:cs typeface="Lato" panose="020B0604020202020204" charset="0"/>
              </a:rPr>
              <a:t>, T., </a:t>
            </a:r>
            <a:r>
              <a:rPr lang="de-CH" dirty="0" err="1">
                <a:latin typeface="Lato" panose="020B0604020202020204" charset="0"/>
                <a:ea typeface="Lato" panose="020B0604020202020204" charset="0"/>
                <a:cs typeface="Lato" panose="020B0604020202020204" charset="0"/>
              </a:rPr>
              <a:t>Landerer</a:t>
            </a:r>
            <a:r>
              <a:rPr lang="de-CH" dirty="0">
                <a:latin typeface="Lato" panose="020B0604020202020204" charset="0"/>
                <a:ea typeface="Lato" panose="020B0604020202020204" charset="0"/>
                <a:cs typeface="Lato" panose="020B0604020202020204" charset="0"/>
              </a:rPr>
              <a:t>, F., Caron, L. et al. The </a:t>
            </a:r>
            <a:r>
              <a:rPr lang="de-CH" dirty="0" err="1">
                <a:latin typeface="Lato" panose="020B0604020202020204" charset="0"/>
                <a:ea typeface="Lato" panose="020B0604020202020204" charset="0"/>
                <a:cs typeface="Lato" panose="020B0604020202020204" charset="0"/>
              </a:rPr>
              <a:t>causes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of</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sea</a:t>
            </a:r>
            <a:r>
              <a:rPr lang="de-CH" dirty="0">
                <a:latin typeface="Lato" panose="020B0604020202020204" charset="0"/>
                <a:ea typeface="Lato" panose="020B0604020202020204" charset="0"/>
                <a:cs typeface="Lato" panose="020B0604020202020204" charset="0"/>
              </a:rPr>
              <a:t>-level </a:t>
            </a:r>
            <a:r>
              <a:rPr lang="de-CH" dirty="0" err="1">
                <a:latin typeface="Lato" panose="020B0604020202020204" charset="0"/>
                <a:ea typeface="Lato" panose="020B0604020202020204" charset="0"/>
                <a:cs typeface="Lato" panose="020B0604020202020204" charset="0"/>
              </a:rPr>
              <a:t>rise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since</a:t>
            </a:r>
            <a:r>
              <a:rPr lang="de-CH" dirty="0">
                <a:latin typeface="Lato" panose="020B0604020202020204" charset="0"/>
                <a:ea typeface="Lato" panose="020B0604020202020204" charset="0"/>
                <a:cs typeface="Lato" panose="020B0604020202020204" charset="0"/>
              </a:rPr>
              <a:t> 1900. Nature 584, 393–397 (2020). </a:t>
            </a:r>
            <a:r>
              <a:rPr lang="de-CH" dirty="0">
                <a:latin typeface="Lato" panose="020B0604020202020204" charset="0"/>
                <a:ea typeface="Lato" panose="020B0604020202020204" charset="0"/>
                <a:cs typeface="Lato" panose="020B0604020202020204" charset="0"/>
                <a:hlinkClick r:id="rId6"/>
              </a:rPr>
              <a:t>https://doi.org/10.1038/s41586-020-2591-3</a:t>
            </a:r>
            <a:endParaRPr lang="de-CH"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Download: </a:t>
            </a:r>
            <a:r>
              <a:rPr lang="de-CH" dirty="0">
                <a:latin typeface="Lato" panose="020B0604020202020204" charset="0"/>
                <a:ea typeface="Lato" panose="020B0604020202020204" charset="0"/>
                <a:cs typeface="Lato" panose="020B0604020202020204" charset="0"/>
                <a:hlinkClick r:id="rId7"/>
              </a:rPr>
              <a:t>https://zenodo.org/record/3862995/files/global_basin_timeseries.xlsx?download=1</a:t>
            </a:r>
            <a:endParaRPr lang="de-CH"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and</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a:t>
            </a:r>
            <a:r>
              <a:rPr lang="en-US" noProof="0" dirty="0">
                <a:latin typeface="Lato" panose="020B0604020202020204" charset="0"/>
                <a:ea typeface="Lato" panose="020B0604020202020204" charset="0"/>
                <a:cs typeface="Lato" panose="020B0604020202020204" charset="0"/>
              </a:rPr>
              <a:t>github.com/</a:t>
            </a:r>
            <a:r>
              <a:rPr lang="en-US" noProof="0" dirty="0" err="1">
                <a:latin typeface="Lato" panose="020B0604020202020204" charset="0"/>
                <a:ea typeface="Lato" panose="020B0604020202020204" charset="0"/>
                <a:cs typeface="Lato" panose="020B0604020202020204" charset="0"/>
              </a:rPr>
              <a:t>fmenardo</a:t>
            </a:r>
            <a:r>
              <a:rPr lang="en-US" noProof="0" dirty="0">
                <a:latin typeface="Lato" panose="020B0604020202020204" charset="0"/>
                <a:ea typeface="Lato" panose="020B0604020202020204" charset="0"/>
                <a:cs typeface="Lato" panose="020B0604020202020204" charset="0"/>
              </a:rPr>
              <a:t>/2minutes4future</a:t>
            </a:r>
            <a:r>
              <a:rPr lang="de-CH" dirty="0">
                <a:latin typeface="Lato" panose="020B0604020202020204" charset="0"/>
                <a:ea typeface="Lato" panose="020B0604020202020204" charset="0"/>
                <a:cs typeface="Lato" panose="020B0604020202020204" charset="0"/>
              </a:rPr>
              <a:t>.</a:t>
            </a:r>
          </a:p>
        </p:txBody>
      </p:sp>
      <p:sp>
        <p:nvSpPr>
          <p:cNvPr id="4" name="Slide Number Placeholder 3"/>
          <p:cNvSpPr>
            <a:spLocks noGrp="1"/>
          </p:cNvSpPr>
          <p:nvPr>
            <p:ph type="sldNum" sz="quarter" idx="10"/>
          </p:nvPr>
        </p:nvSpPr>
        <p:spPr/>
        <p:txBody>
          <a:bodyPr/>
          <a:lstStyle/>
          <a:p>
            <a:fld id="{550BA0D9-B797-4B33-9248-7771BFA5AEF3}" type="slidenum">
              <a:rPr lang="de-CH" smtClean="0"/>
              <a:t>11</a:t>
            </a:fld>
            <a:endParaRPr lang="de-CH"/>
          </a:p>
        </p:txBody>
      </p:sp>
    </p:spTree>
    <p:extLst>
      <p:ext uri="{BB962C8B-B14F-4D97-AF65-F5344CB8AC3E}">
        <p14:creationId xmlns:p14="http://schemas.microsoft.com/office/powerpoint/2010/main" val="175122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The fast increase of CO</a:t>
            </a:r>
            <a:r>
              <a:rPr lang="en-US" baseline="-25000" dirty="0">
                <a:latin typeface="Lato" panose="020B0604020202020204" charset="0"/>
                <a:ea typeface="Lato" panose="020B0604020202020204" charset="0"/>
                <a:cs typeface="Lato" panose="020B0604020202020204" charset="0"/>
              </a:rPr>
              <a:t>2</a:t>
            </a:r>
            <a:r>
              <a:rPr lang="en-US" dirty="0">
                <a:latin typeface="Lato" panose="020B0604020202020204" charset="0"/>
                <a:ea typeface="Lato" panose="020B0604020202020204" charset="0"/>
                <a:cs typeface="Lato" panose="020B0604020202020204" charset="0"/>
              </a:rPr>
              <a:t> concentration in the atmosphere was caused by anthropogenic emissions,</a:t>
            </a:r>
            <a:r>
              <a:rPr lang="en-US" baseline="0" dirty="0">
                <a:latin typeface="Lato" panose="020B0604020202020204" charset="0"/>
                <a:ea typeface="Lato" panose="020B0604020202020204" charset="0"/>
                <a:cs typeface="Lato" panose="020B0604020202020204" charset="0"/>
              </a:rPr>
              <a:t> due to combustion of fossil fuels, deforestation (not included in the plot) and other industrial processes. </a:t>
            </a:r>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Every</a:t>
            </a:r>
            <a:r>
              <a:rPr lang="en-US" baseline="0" dirty="0">
                <a:latin typeface="Lato" panose="020B0604020202020204" charset="0"/>
                <a:ea typeface="Lato" panose="020B0604020202020204" charset="0"/>
                <a:cs typeface="Lato" panose="020B0604020202020204" charset="0"/>
              </a:rPr>
              <a:t> years humanity release more CO</a:t>
            </a:r>
            <a:r>
              <a:rPr lang="en-US" baseline="-25000" dirty="0">
                <a:latin typeface="Lato" panose="020B0604020202020204" charset="0"/>
                <a:ea typeface="Lato" panose="020B0604020202020204" charset="0"/>
                <a:cs typeface="Lato" panose="020B0604020202020204" charset="0"/>
              </a:rPr>
              <a:t>2</a:t>
            </a:r>
            <a:r>
              <a:rPr lang="en-US" baseline="0" dirty="0">
                <a:latin typeface="Lato" panose="020B0604020202020204" charset="0"/>
                <a:ea typeface="Lato" panose="020B0604020202020204" charset="0"/>
                <a:cs typeface="Lato" panose="020B0604020202020204" charset="0"/>
              </a:rPr>
              <a:t> in the atmosphere, and there is an increasing trend. 2019 was the years with most CO</a:t>
            </a:r>
            <a:r>
              <a:rPr lang="en-US" baseline="-25000" dirty="0">
                <a:latin typeface="Lato" panose="020B0604020202020204" charset="0"/>
                <a:ea typeface="Lato" panose="020B0604020202020204" charset="0"/>
                <a:cs typeface="Lato" panose="020B0604020202020204" charset="0"/>
              </a:rPr>
              <a:t>2</a:t>
            </a:r>
            <a:r>
              <a:rPr lang="en-US" baseline="0" dirty="0">
                <a:latin typeface="Lato" panose="020B0604020202020204" charset="0"/>
                <a:ea typeface="Lato" panose="020B0604020202020204" charset="0"/>
                <a:cs typeface="Lato" panose="020B0604020202020204" charset="0"/>
              </a:rPr>
              <a:t> emissions on record, more than 15 times the emissions of 1900. </a:t>
            </a:r>
          </a:p>
          <a:p>
            <a:r>
              <a:rPr lang="en-US" baseline="0" dirty="0">
                <a:latin typeface="Lato" panose="020B0604020202020204" charset="0"/>
                <a:ea typeface="Lato" panose="020B0604020202020204" charset="0"/>
                <a:cs typeface="Lato" panose="020B0604020202020204" charset="0"/>
              </a:rPr>
              <a:t>The data for 2020 is still provisional,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a:t>
            </a:r>
            <a:r>
              <a:rPr lang="en-US" baseline="0" dirty="0">
                <a:latin typeface="Lato" panose="020B0604020202020204" charset="0"/>
                <a:ea typeface="Lato" panose="020B0604020202020204" charset="0"/>
                <a:cs typeface="Lato" panose="020B0604020202020204" charset="0"/>
              </a:rPr>
              <a:t>predicted a decrease of ~2. 4 Gt compared to 2019,  corresponding approximately to the level of 2011. </a:t>
            </a:r>
          </a:p>
          <a:p>
            <a:endParaRPr lang="en-US" b="1"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Fabrizio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b="1"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Data </a:t>
            </a:r>
            <a:r>
              <a:rPr lang="de-CH" dirty="0" err="1">
                <a:latin typeface="Lato" panose="020B0604020202020204" charset="0"/>
                <a:ea typeface="Lato" panose="020B0604020202020204" charset="0"/>
                <a:cs typeface="Lato" panose="020B0604020202020204" charset="0"/>
              </a:rPr>
              <a:t>obtained</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a:t>
            </a:r>
            <a:r>
              <a:rPr lang="de-CH" dirty="0" err="1">
                <a:latin typeface="Lato" panose="020B0604020202020204" charset="0"/>
                <a:ea typeface="Lato" panose="020B0604020202020204" charset="0"/>
                <a:cs typeface="Lato" panose="020B0604020202020204" charset="0"/>
              </a:rPr>
              <a:t>It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includes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emissions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fossil </a:t>
            </a:r>
            <a:r>
              <a:rPr lang="de-CH" dirty="0" err="1">
                <a:latin typeface="Lato" panose="020B0604020202020204" charset="0"/>
                <a:ea typeface="Lato" panose="020B0604020202020204" charset="0"/>
                <a:cs typeface="Lato" panose="020B0604020202020204" charset="0"/>
              </a:rPr>
              <a:t>fuels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combustion</a:t>
            </a:r>
            <a:r>
              <a:rPr lang="de-CH"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Earth Syst. </a:t>
            </a:r>
            <a:r>
              <a:rPr lang="de-CH" dirty="0" err="1">
                <a:latin typeface="Lato" panose="020B0604020202020204" charset="0"/>
                <a:ea typeface="Lato" panose="020B0604020202020204" charset="0"/>
                <a:cs typeface="Lato" panose="020B0604020202020204" charset="0"/>
              </a:rPr>
              <a:t>Sci</a:t>
            </a:r>
            <a:r>
              <a:rPr lang="de-CH" dirty="0">
                <a:latin typeface="Lato" panose="020B0604020202020204" charset="0"/>
                <a:ea typeface="Lato" panose="020B0604020202020204" charset="0"/>
                <a:cs typeface="Lato" panose="020B0604020202020204" charset="0"/>
              </a:rPr>
              <a:t>. Data, 12, 3269–3340, 2020 </a:t>
            </a:r>
            <a:r>
              <a:rPr lang="de-CH" dirty="0">
                <a:latin typeface="Lato" panose="020B0604020202020204" charset="0"/>
                <a:ea typeface="Lato" panose="020B0604020202020204" charset="0"/>
                <a:cs typeface="Lato" panose="020B0604020202020204" charset="0"/>
                <a:hlinkClick r:id="rId3"/>
              </a:rPr>
              <a:t>https://doi.org/10.5194/essd-12-3269-2020</a:t>
            </a:r>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Download: https://data.icos-cp.eu/licence_accept?ids=%5B%226QlPjfn_7uuJtAeuGGFXuPwz%22%5D</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and</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12</a:t>
            </a:fld>
            <a:endParaRPr lang="de-CH"/>
          </a:p>
        </p:txBody>
      </p:sp>
    </p:spTree>
    <p:extLst>
      <p:ext uri="{BB962C8B-B14F-4D97-AF65-F5344CB8AC3E}">
        <p14:creationId xmlns:p14="http://schemas.microsoft.com/office/powerpoint/2010/main" val="182968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b="0" dirty="0">
              <a:latin typeface="Lato" panose="020B0604020202020204" charset="0"/>
              <a:ea typeface="Lato" panose="020B0604020202020204" charset="0"/>
              <a:cs typeface="Lato" panose="020B0604020202020204" charset="0"/>
            </a:endParaRPr>
          </a:p>
          <a:p>
            <a:r>
              <a:rPr lang="en-US" b="0" dirty="0">
                <a:latin typeface="Lato" panose="020B0604020202020204" charset="0"/>
                <a:ea typeface="Lato" panose="020B0604020202020204" charset="0"/>
                <a:cs typeface="Lato" panose="020B0604020202020204" charset="0"/>
              </a:rPr>
              <a:t>Over the last 10 years</a:t>
            </a:r>
            <a:r>
              <a:rPr lang="en-US" b="0" baseline="0" dirty="0">
                <a:latin typeface="Lato" panose="020B0604020202020204" charset="0"/>
                <a:ea typeface="Lato" panose="020B0604020202020204" charset="0"/>
                <a:cs typeface="Lato" panose="020B0604020202020204" charset="0"/>
              </a:rPr>
              <a:t> about 55% of anthropogenic CO</a:t>
            </a:r>
            <a:r>
              <a:rPr lang="en-US" b="0" baseline="-25000" dirty="0">
                <a:latin typeface="Lato" panose="020B0604020202020204" charset="0"/>
                <a:ea typeface="Lato" panose="020B0604020202020204" charset="0"/>
                <a:cs typeface="Lato" panose="020B0604020202020204" charset="0"/>
              </a:rPr>
              <a:t>2</a:t>
            </a:r>
            <a:r>
              <a:rPr lang="en-US" b="0" baseline="0" dirty="0">
                <a:latin typeface="Lato" panose="020B0604020202020204" charset="0"/>
                <a:ea typeface="Lato" panose="020B0604020202020204" charset="0"/>
                <a:cs typeface="Lato" panose="020B0604020202020204" charset="0"/>
              </a:rPr>
              <a:t> emissions have been absorbed by the ocean or by the earth biosphere, the remaining ~45% accumulated in the atmosphere.</a:t>
            </a:r>
            <a:endParaRPr lang="en-US" b="0"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a:t>
            </a:r>
            <a:r>
              <a:rPr lang="en-US" b="1"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a:t>
            </a:r>
            <a:r>
              <a:rPr lang="en-US" dirty="0">
                <a:latin typeface="Lato" panose="020B0604020202020204" charset="0"/>
                <a:ea typeface="Lato" panose="020B0604020202020204" charset="0"/>
                <a:cs typeface="Lato" panose="020B0604020202020204" charset="0"/>
              </a:rPr>
              <a:t>CC-BY-SA 4.0</a:t>
            </a:r>
          </a:p>
          <a:p>
            <a:r>
              <a:rPr lang="de-CH" dirty="0">
                <a:latin typeface="Lato" panose="020B0604020202020204" charset="0"/>
                <a:ea typeface="Lato" panose="020B0604020202020204" charset="0"/>
                <a:cs typeface="Lato" panose="020B0604020202020204" charset="0"/>
              </a:rPr>
              <a:t>  </a:t>
            </a:r>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B0604020202020204" charset="0"/>
                <a:ea typeface="Lato" panose="020B0604020202020204" charset="0"/>
                <a:cs typeface="Lato" panose="020B0604020202020204" charset="0"/>
              </a:rPr>
              <a:t>Schematic representation of the overall perturbation of the global carbon cycle caused by anthropogenic activities, averaged globally for the decade 2010–2019. </a:t>
            </a:r>
          </a:p>
          <a:p>
            <a:endParaRPr lang="en-US"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Figure</a:t>
            </a:r>
            <a:r>
              <a:rPr lang="de-CH" dirty="0">
                <a:latin typeface="Lato" panose="020B0604020202020204" charset="0"/>
                <a:ea typeface="Lato" panose="020B0604020202020204" charset="0"/>
                <a:cs typeface="Lato" panose="020B0604020202020204" charset="0"/>
              </a:rPr>
              <a:t> 2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a:t>
            </a: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Earth Syst. </a:t>
            </a:r>
            <a:r>
              <a:rPr lang="de-CH" dirty="0" err="1">
                <a:latin typeface="Lato" panose="020B0604020202020204" charset="0"/>
                <a:ea typeface="Lato" panose="020B0604020202020204" charset="0"/>
                <a:cs typeface="Lato" panose="020B0604020202020204" charset="0"/>
              </a:rPr>
              <a:t>Sci</a:t>
            </a:r>
            <a:r>
              <a:rPr lang="de-CH" dirty="0">
                <a:latin typeface="Lato" panose="020B0604020202020204" charset="0"/>
                <a:ea typeface="Lato" panose="020B0604020202020204" charset="0"/>
                <a:cs typeface="Lato" panose="020B0604020202020204" charset="0"/>
              </a:rPr>
              <a:t>. Data, 12, 3269–3340, 2020 </a:t>
            </a:r>
            <a:r>
              <a:rPr lang="de-CH" dirty="0">
                <a:latin typeface="Lato" panose="020B0604020202020204" charset="0"/>
                <a:ea typeface="Lato" panose="020B0604020202020204" charset="0"/>
                <a:cs typeface="Lato" panose="020B0604020202020204" charset="0"/>
                <a:hlinkClick r:id="rId3"/>
              </a:rPr>
              <a:t>https://doi.org/10.5194/essd-12-3269-2020</a:t>
            </a:r>
            <a:endParaRPr lang="de-CH"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p:txBody>
      </p:sp>
      <p:sp>
        <p:nvSpPr>
          <p:cNvPr id="4" name="Slide Number Placeholder 3"/>
          <p:cNvSpPr>
            <a:spLocks noGrp="1"/>
          </p:cNvSpPr>
          <p:nvPr>
            <p:ph type="sldNum" sz="quarter" idx="10"/>
          </p:nvPr>
        </p:nvSpPr>
        <p:spPr/>
        <p:txBody>
          <a:bodyPr/>
          <a:lstStyle/>
          <a:p>
            <a:fld id="{550BA0D9-B797-4B33-9248-7771BFA5AEF3}" type="slidenum">
              <a:rPr lang="de-CH" smtClean="0"/>
              <a:t>13</a:t>
            </a:fld>
            <a:endParaRPr lang="de-CH"/>
          </a:p>
        </p:txBody>
      </p:sp>
    </p:spTree>
    <p:extLst>
      <p:ext uri="{BB962C8B-B14F-4D97-AF65-F5344CB8AC3E}">
        <p14:creationId xmlns:p14="http://schemas.microsoft.com/office/powerpoint/2010/main" val="122217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b="1" dirty="0">
              <a:latin typeface="Lato" panose="020B0604020202020204" charset="0"/>
              <a:ea typeface="Lato" panose="020B0604020202020204" charset="0"/>
              <a:cs typeface="Lato" panose="020B0604020202020204" charset="0"/>
            </a:endParaRPr>
          </a:p>
          <a:p>
            <a:r>
              <a:rPr lang="en-US" b="0" dirty="0">
                <a:latin typeface="Lato" panose="020B0604020202020204" charset="0"/>
                <a:ea typeface="Lato" panose="020B0604020202020204" charset="0"/>
                <a:cs typeface="Lato" panose="020B0604020202020204" charset="0"/>
              </a:rPr>
              <a:t>Higher CO</a:t>
            </a:r>
            <a:r>
              <a:rPr lang="en-US" b="0" baseline="-25000" dirty="0">
                <a:latin typeface="Lato" panose="020B0604020202020204" charset="0"/>
                <a:ea typeface="Lato" panose="020B0604020202020204" charset="0"/>
                <a:cs typeface="Lato" panose="020B0604020202020204" charset="0"/>
              </a:rPr>
              <a:t>2</a:t>
            </a:r>
            <a:r>
              <a:rPr lang="en-US" b="0" dirty="0">
                <a:latin typeface="Lato" panose="020B0604020202020204" charset="0"/>
                <a:ea typeface="Lato" panose="020B0604020202020204" charset="0"/>
                <a:cs typeface="Lato" panose="020B0604020202020204" charset="0"/>
              </a:rPr>
              <a:t> (and other greenhouse gases) concentration in the atmosphere increases the greenhouse effect.</a:t>
            </a:r>
          </a:p>
          <a:p>
            <a:endParaRPr lang="en-US" b="1"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a:t>
            </a:r>
            <a:r>
              <a:rPr lang="en-US" b="1" dirty="0">
                <a:latin typeface="Lato" panose="020B0604020202020204" charset="0"/>
                <a:ea typeface="Lato" panose="020B0604020202020204" charset="0"/>
                <a:cs typeface="Lato" panose="020B0604020202020204" charset="0"/>
              </a:rPr>
              <a:t> </a:t>
            </a:r>
            <a:r>
              <a:rPr lang="de-CH" dirty="0">
                <a:latin typeface="Lato" panose="020B0604020202020204" charset="0"/>
                <a:ea typeface="Lato" panose="020B0604020202020204" charset="0"/>
                <a:cs typeface="Lato" panose="020B0604020202020204" charset="0"/>
              </a:rPr>
              <a:t>Wild et al. 2014, </a:t>
            </a:r>
            <a:r>
              <a:rPr lang="en-US" dirty="0">
                <a:latin typeface="Lato" panose="020B0604020202020204" charset="0"/>
                <a:ea typeface="Lato" panose="020B0604020202020204" charset="0"/>
                <a:cs typeface="Lato" panose="020B0604020202020204" charset="0"/>
              </a:rPr>
              <a:t>CC-BY</a:t>
            </a:r>
          </a:p>
          <a:p>
            <a:endParaRPr lang="en-US" b="1"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de-CH" sz="1200" b="0" i="0" u="none" strike="noStrike" kern="1200" baseline="0" dirty="0">
              <a:solidFill>
                <a:schemeClr val="tx1"/>
              </a:solidFill>
              <a:latin typeface="Lato" panose="020B0604020202020204" charset="0"/>
              <a:ea typeface="Lato" panose="020B0604020202020204" charset="0"/>
              <a:cs typeface="Lato" panose="020B0604020202020204" charset="0"/>
            </a:endParaRPr>
          </a:p>
          <a:p>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Figure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1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from</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Wild et al. 2015</a:t>
            </a:r>
          </a:p>
          <a:p>
            <a:endParaRPr lang="de-CH" sz="1200" b="0" i="0" u="none" strike="noStrike" kern="1200" baseline="0" dirty="0">
              <a:solidFill>
                <a:schemeClr val="tx1"/>
              </a:solidFill>
              <a:latin typeface="Lato" panose="020B0604020202020204" charset="0"/>
              <a:ea typeface="Lato" panose="020B0604020202020204" charset="0"/>
              <a:cs typeface="Lato" panose="020B0604020202020204" charset="0"/>
            </a:endParaRPr>
          </a:p>
          <a:p>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Schematic</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diagram</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of</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the global (land and ocean) annual mean energy balance of the Earth. Numbers indicate best estimates for the magnitudes of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the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globally</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averaged</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energy</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balance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components</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together</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with their uncertainty ranges in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parentheses</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representing</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present</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day</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climate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conditions</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the beginning of the twenty-first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century</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The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surface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thermal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upward flux contains both the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surface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thermal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emission</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and</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a small contribution from the reflected part of the downward thermal radiation. Units Wm</a:t>
            </a:r>
            <a:r>
              <a:rPr lang="en-US" sz="1200" b="0" i="0" u="none" strike="noStrike" kern="1200" baseline="30000" dirty="0">
                <a:solidFill>
                  <a:schemeClr val="tx1"/>
                </a:solidFill>
                <a:latin typeface="Lato" panose="020B0604020202020204" charset="0"/>
                <a:ea typeface="Lato" panose="020B0604020202020204" charset="0"/>
                <a:cs typeface="Lato" panose="020B0604020202020204" charset="0"/>
              </a:rPr>
              <a:t>2</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a:t>
            </a:r>
            <a:r>
              <a:rPr lang="en-US" dirty="0">
                <a:latin typeface="Lato" panose="020B0604020202020204" charset="0"/>
                <a:ea typeface="Lato" panose="020B0604020202020204" charset="0"/>
                <a:cs typeface="Lato" panose="020B0604020202020204" charset="0"/>
              </a:rPr>
              <a:t>Wild, M., </a:t>
            </a:r>
            <a:r>
              <a:rPr lang="en-US" dirty="0" err="1">
                <a:latin typeface="Lato" panose="020B0604020202020204" charset="0"/>
                <a:ea typeface="Lato" panose="020B0604020202020204" charset="0"/>
                <a:cs typeface="Lato" panose="020B0604020202020204" charset="0"/>
              </a:rPr>
              <a:t>Folini</a:t>
            </a:r>
            <a:r>
              <a:rPr lang="en-US" dirty="0">
                <a:latin typeface="Lato" panose="020B0604020202020204" charset="0"/>
                <a:ea typeface="Lato" panose="020B0604020202020204" charset="0"/>
                <a:cs typeface="Lato" panose="020B0604020202020204" charset="0"/>
              </a:rPr>
              <a:t>, D., </a:t>
            </a:r>
            <a:r>
              <a:rPr lang="en-US" dirty="0" err="1">
                <a:latin typeface="Lato" panose="020B0604020202020204" charset="0"/>
                <a:ea typeface="Lato" panose="020B0604020202020204" charset="0"/>
                <a:cs typeface="Lato" panose="020B0604020202020204" charset="0"/>
              </a:rPr>
              <a:t>Hakuba</a:t>
            </a:r>
            <a:r>
              <a:rPr lang="en-US" dirty="0">
                <a:latin typeface="Lato" panose="020B0604020202020204" charset="0"/>
                <a:ea typeface="Lato" panose="020B0604020202020204" charset="0"/>
                <a:cs typeface="Lato" panose="020B0604020202020204" charset="0"/>
              </a:rPr>
              <a:t>, M.Z. </a:t>
            </a:r>
            <a:r>
              <a:rPr lang="en-US" i="1" dirty="0">
                <a:latin typeface="Lato" panose="020B0604020202020204" charset="0"/>
                <a:ea typeface="Lato" panose="020B0604020202020204" charset="0"/>
                <a:cs typeface="Lato" panose="020B0604020202020204" charset="0"/>
              </a:rPr>
              <a:t>et al.</a:t>
            </a:r>
            <a:r>
              <a:rPr lang="en-US" dirty="0">
                <a:latin typeface="Lato" panose="020B0604020202020204" charset="0"/>
                <a:ea typeface="Lato" panose="020B0604020202020204" charset="0"/>
                <a:cs typeface="Lato" panose="020B0604020202020204" charset="0"/>
              </a:rPr>
              <a:t> The energy balance over land and oceans: an assessment based on direct observations and CMIP5 climate models. </a:t>
            </a:r>
            <a:r>
              <a:rPr lang="en-US" i="1" dirty="0" err="1">
                <a:latin typeface="Lato" panose="020B0604020202020204" charset="0"/>
                <a:ea typeface="Lato" panose="020B0604020202020204" charset="0"/>
                <a:cs typeface="Lato" panose="020B0604020202020204" charset="0"/>
              </a:rPr>
              <a:t>Clim</a:t>
            </a:r>
            <a:r>
              <a:rPr lang="en-US" i="1" dirty="0">
                <a:latin typeface="Lato" panose="020B0604020202020204" charset="0"/>
                <a:ea typeface="Lato" panose="020B0604020202020204" charset="0"/>
                <a:cs typeface="Lato" panose="020B0604020202020204" charset="0"/>
              </a:rPr>
              <a:t> </a:t>
            </a:r>
            <a:r>
              <a:rPr lang="en-US" i="1" dirty="0" err="1">
                <a:latin typeface="Lato" panose="020B0604020202020204" charset="0"/>
                <a:ea typeface="Lato" panose="020B0604020202020204" charset="0"/>
                <a:cs typeface="Lato" panose="020B0604020202020204" charset="0"/>
              </a:rPr>
              <a:t>Dyn</a:t>
            </a:r>
            <a:r>
              <a:rPr lang="en-US" dirty="0">
                <a:latin typeface="Lato" panose="020B0604020202020204" charset="0"/>
                <a:ea typeface="Lato" panose="020B0604020202020204" charset="0"/>
                <a:cs typeface="Lato" panose="020B0604020202020204" charset="0"/>
              </a:rPr>
              <a:t> </a:t>
            </a:r>
            <a:r>
              <a:rPr lang="en-US" b="1" dirty="0">
                <a:latin typeface="Lato" panose="020B0604020202020204" charset="0"/>
                <a:ea typeface="Lato" panose="020B0604020202020204" charset="0"/>
                <a:cs typeface="Lato" panose="020B0604020202020204" charset="0"/>
              </a:rPr>
              <a:t>44, </a:t>
            </a:r>
            <a:r>
              <a:rPr lang="en-US" dirty="0">
                <a:latin typeface="Lato" panose="020B0604020202020204" charset="0"/>
                <a:ea typeface="Lato" panose="020B0604020202020204" charset="0"/>
                <a:cs typeface="Lato" panose="020B0604020202020204" charset="0"/>
              </a:rPr>
              <a:t>3393–3429 (2015). https://doi.org/10.1007/s00382-014-2430-z.</a:t>
            </a:r>
          </a:p>
          <a:p>
            <a:endParaRPr lang="de-CH" dirty="0">
              <a:latin typeface="Lato" panose="020B0604020202020204" charset="0"/>
              <a:ea typeface="Lato" panose="020B0604020202020204" charset="0"/>
              <a:cs typeface="Lato" panose="020B0604020202020204" charset="0"/>
            </a:endParaRPr>
          </a:p>
        </p:txBody>
      </p:sp>
      <p:sp>
        <p:nvSpPr>
          <p:cNvPr id="4" name="Slide Number Placeholder 3"/>
          <p:cNvSpPr>
            <a:spLocks noGrp="1"/>
          </p:cNvSpPr>
          <p:nvPr>
            <p:ph type="sldNum" sz="quarter" idx="10"/>
          </p:nvPr>
        </p:nvSpPr>
        <p:spPr/>
        <p:txBody>
          <a:bodyPr/>
          <a:lstStyle/>
          <a:p>
            <a:fld id="{550BA0D9-B797-4B33-9248-7771BFA5AEF3}" type="slidenum">
              <a:rPr lang="de-CH" smtClean="0"/>
              <a:t>14</a:t>
            </a:fld>
            <a:endParaRPr lang="de-CH"/>
          </a:p>
        </p:txBody>
      </p:sp>
    </p:spTree>
    <p:extLst>
      <p:ext uri="{BB962C8B-B14F-4D97-AF65-F5344CB8AC3E}">
        <p14:creationId xmlns:p14="http://schemas.microsoft.com/office/powerpoint/2010/main" val="4207662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de-CH" dirty="0"/>
          </a:p>
          <a:p>
            <a:r>
              <a:rPr lang="de-CH" dirty="0" err="1"/>
              <a:t>Since</a:t>
            </a:r>
            <a:r>
              <a:rPr lang="de-CH" dirty="0"/>
              <a:t> 1979 </a:t>
            </a:r>
            <a:r>
              <a:rPr lang="de-CH" dirty="0" err="1"/>
              <a:t>there</a:t>
            </a:r>
            <a:r>
              <a:rPr lang="de-CH" dirty="0"/>
              <a:t> </a:t>
            </a:r>
            <a:r>
              <a:rPr lang="de-CH" dirty="0" err="1"/>
              <a:t>are</a:t>
            </a:r>
            <a:r>
              <a:rPr lang="de-CH" dirty="0"/>
              <a:t> </a:t>
            </a:r>
            <a:r>
              <a:rPr lang="de-CH" dirty="0" err="1"/>
              <a:t>measurements</a:t>
            </a:r>
            <a:r>
              <a:rPr lang="de-CH" dirty="0"/>
              <a:t> </a:t>
            </a:r>
            <a:r>
              <a:rPr lang="de-CH" dirty="0" err="1"/>
              <a:t>of</a:t>
            </a:r>
            <a:r>
              <a:rPr lang="de-CH" dirty="0"/>
              <a:t> </a:t>
            </a:r>
            <a:r>
              <a:rPr lang="de-CH" dirty="0" err="1"/>
              <a:t>the</a:t>
            </a:r>
            <a:r>
              <a:rPr lang="de-CH" dirty="0"/>
              <a:t> </a:t>
            </a:r>
            <a:r>
              <a:rPr lang="de-CH" dirty="0" err="1"/>
              <a:t>intensity</a:t>
            </a:r>
            <a:r>
              <a:rPr lang="de-CH" dirty="0"/>
              <a:t> </a:t>
            </a:r>
            <a:r>
              <a:rPr lang="de-CH" dirty="0" err="1"/>
              <a:t>of</a:t>
            </a:r>
            <a:r>
              <a:rPr lang="de-CH" dirty="0"/>
              <a:t> solar </a:t>
            </a:r>
            <a:r>
              <a:rPr lang="de-CH" dirty="0" err="1"/>
              <a:t>radiation</a:t>
            </a:r>
            <a:r>
              <a:rPr lang="de-CH" dirty="0"/>
              <a:t>. </a:t>
            </a:r>
            <a:r>
              <a:rPr lang="de-CH" dirty="0" err="1"/>
              <a:t>While</a:t>
            </a:r>
            <a:r>
              <a:rPr lang="de-CH" baseline="0" dirty="0"/>
              <a:t> total solar </a:t>
            </a:r>
            <a:r>
              <a:rPr lang="de-CH" baseline="0" dirty="0" err="1"/>
              <a:t>irradiance</a:t>
            </a:r>
            <a:r>
              <a:rPr lang="de-CH" baseline="0" dirty="0"/>
              <a:t> </a:t>
            </a:r>
            <a:r>
              <a:rPr lang="de-CH" baseline="0" dirty="0" err="1"/>
              <a:t>is</a:t>
            </a:r>
            <a:r>
              <a:rPr lang="de-CH" baseline="0" dirty="0"/>
              <a:t> </a:t>
            </a:r>
            <a:r>
              <a:rPr lang="de-CH" baseline="0" dirty="0" err="1"/>
              <a:t>highly</a:t>
            </a:r>
            <a:r>
              <a:rPr lang="de-CH" baseline="0" dirty="0"/>
              <a:t> variable on </a:t>
            </a:r>
            <a:r>
              <a:rPr lang="de-CH" baseline="0" dirty="0" err="1"/>
              <a:t>short</a:t>
            </a:r>
            <a:r>
              <a:rPr lang="de-CH" baseline="0" dirty="0"/>
              <a:t> time </a:t>
            </a:r>
            <a:r>
              <a:rPr lang="de-CH" baseline="0" dirty="0" err="1"/>
              <a:t>scales</a:t>
            </a:r>
            <a:r>
              <a:rPr lang="de-CH" baseline="0" dirty="0"/>
              <a:t> (</a:t>
            </a:r>
            <a:r>
              <a:rPr lang="de-CH" baseline="0" dirty="0" err="1"/>
              <a:t>days</a:t>
            </a:r>
            <a:r>
              <a:rPr lang="de-CH" baseline="0" dirty="0"/>
              <a:t>), </a:t>
            </a:r>
            <a:r>
              <a:rPr lang="de-CH" baseline="0" dirty="0" err="1"/>
              <a:t>it</a:t>
            </a:r>
            <a:r>
              <a:rPr lang="de-CH" baseline="0" dirty="0"/>
              <a:t> </a:t>
            </a:r>
            <a:r>
              <a:rPr lang="de-CH" baseline="0" dirty="0" err="1"/>
              <a:t>is</a:t>
            </a:r>
            <a:r>
              <a:rPr lang="de-CH" baseline="0" dirty="0"/>
              <a:t> evident </a:t>
            </a:r>
            <a:r>
              <a:rPr lang="de-CH" baseline="0" dirty="0" err="1"/>
              <a:t>that</a:t>
            </a:r>
            <a:r>
              <a:rPr lang="de-CH" baseline="0" dirty="0"/>
              <a:t> solar </a:t>
            </a:r>
            <a:r>
              <a:rPr lang="de-CH" baseline="0" dirty="0" err="1"/>
              <a:t>activity</a:t>
            </a:r>
            <a:r>
              <a:rPr lang="de-CH" baseline="0" dirty="0"/>
              <a:t> </a:t>
            </a:r>
            <a:r>
              <a:rPr lang="de-CH" baseline="0" dirty="0" err="1"/>
              <a:t>follows</a:t>
            </a:r>
            <a:r>
              <a:rPr lang="de-CH" baseline="0" dirty="0"/>
              <a:t> </a:t>
            </a:r>
            <a:r>
              <a:rPr lang="de-CH" baseline="0" dirty="0" err="1"/>
              <a:t>cycles</a:t>
            </a:r>
            <a:r>
              <a:rPr lang="de-CH" baseline="0" dirty="0"/>
              <a:t> </a:t>
            </a:r>
            <a:r>
              <a:rPr lang="de-CH" baseline="0" dirty="0" err="1"/>
              <a:t>of</a:t>
            </a:r>
            <a:r>
              <a:rPr lang="de-CH" baseline="0" dirty="0"/>
              <a:t> 11 </a:t>
            </a:r>
            <a:r>
              <a:rPr lang="de-CH" baseline="0" dirty="0" err="1"/>
              <a:t>years</a:t>
            </a:r>
            <a:r>
              <a:rPr lang="de-CH" baseline="0" dirty="0"/>
              <a:t>. These </a:t>
            </a:r>
            <a:r>
              <a:rPr lang="de-CH" baseline="0" dirty="0" err="1"/>
              <a:t>cycles</a:t>
            </a:r>
            <a:r>
              <a:rPr lang="de-CH" baseline="0" dirty="0"/>
              <a:t> </a:t>
            </a:r>
            <a:r>
              <a:rPr lang="de-CH" baseline="0" dirty="0" err="1"/>
              <a:t>were</a:t>
            </a:r>
            <a:r>
              <a:rPr lang="de-CH" baseline="0" dirty="0"/>
              <a:t> </a:t>
            </a:r>
            <a:r>
              <a:rPr lang="de-CH" baseline="0" dirty="0" err="1"/>
              <a:t>already</a:t>
            </a:r>
            <a:r>
              <a:rPr lang="de-CH" baseline="0" dirty="0"/>
              <a:t> </a:t>
            </a:r>
            <a:r>
              <a:rPr lang="de-CH" baseline="0" dirty="0" err="1"/>
              <a:t>discovered</a:t>
            </a:r>
            <a:r>
              <a:rPr lang="de-CH" baseline="0" dirty="0"/>
              <a:t> </a:t>
            </a:r>
            <a:r>
              <a:rPr lang="de-CH" baseline="0" dirty="0" err="1"/>
              <a:t>through</a:t>
            </a:r>
            <a:r>
              <a:rPr lang="de-CH" baseline="0" dirty="0"/>
              <a:t> </a:t>
            </a:r>
            <a:r>
              <a:rPr lang="de-CH" baseline="0" dirty="0" err="1"/>
              <a:t>the</a:t>
            </a:r>
            <a:r>
              <a:rPr lang="de-CH" baseline="0" dirty="0"/>
              <a:t> </a:t>
            </a:r>
            <a:r>
              <a:rPr lang="de-CH" baseline="0" dirty="0" err="1"/>
              <a:t>observation</a:t>
            </a:r>
            <a:r>
              <a:rPr lang="de-CH" baseline="0" dirty="0"/>
              <a:t> </a:t>
            </a:r>
            <a:r>
              <a:rPr lang="de-CH" baseline="0" dirty="0" err="1"/>
              <a:t>of</a:t>
            </a:r>
            <a:r>
              <a:rPr lang="de-CH" baseline="0" dirty="0"/>
              <a:t> </a:t>
            </a:r>
            <a:r>
              <a:rPr lang="de-CH" baseline="0" dirty="0" err="1"/>
              <a:t>sunspots</a:t>
            </a:r>
            <a:r>
              <a:rPr lang="de-CH" baseline="0" dirty="0"/>
              <a:t>.</a:t>
            </a:r>
            <a:r>
              <a:rPr lang="de-CH" dirty="0"/>
              <a:t> </a:t>
            </a:r>
            <a:r>
              <a:rPr lang="de-CH" dirty="0" err="1"/>
              <a:t>C</a:t>
            </a:r>
            <a:r>
              <a:rPr lang="de-CH" baseline="0" dirty="0" err="1"/>
              <a:t>hanges</a:t>
            </a:r>
            <a:r>
              <a:rPr lang="de-CH" baseline="0" dirty="0"/>
              <a:t> in solar </a:t>
            </a:r>
            <a:r>
              <a:rPr lang="de-CH" baseline="0" dirty="0" err="1"/>
              <a:t>activity</a:t>
            </a:r>
            <a:r>
              <a:rPr lang="de-CH" baseline="0" dirty="0"/>
              <a:t> </a:t>
            </a:r>
            <a:r>
              <a:rPr lang="de-CH" baseline="0" dirty="0" err="1"/>
              <a:t>can</a:t>
            </a:r>
            <a:r>
              <a:rPr lang="de-CH" baseline="0" dirty="0"/>
              <a:t> </a:t>
            </a:r>
            <a:r>
              <a:rPr lang="de-CH" baseline="0" dirty="0" err="1"/>
              <a:t>influence</a:t>
            </a:r>
            <a:r>
              <a:rPr lang="de-CH" baseline="0" dirty="0"/>
              <a:t> </a:t>
            </a:r>
            <a:r>
              <a:rPr lang="de-CH" baseline="0" dirty="0" err="1"/>
              <a:t>earth’s</a:t>
            </a:r>
            <a:r>
              <a:rPr lang="de-CH" baseline="0" dirty="0"/>
              <a:t> </a:t>
            </a:r>
            <a:r>
              <a:rPr lang="de-CH" baseline="0" dirty="0" err="1"/>
              <a:t>climate</a:t>
            </a:r>
            <a:r>
              <a:rPr lang="de-CH" baseline="0" dirty="0"/>
              <a:t> </a:t>
            </a:r>
            <a:r>
              <a:rPr lang="de-CH" baseline="0" dirty="0" err="1"/>
              <a:t>significantly</a:t>
            </a:r>
            <a:r>
              <a:rPr lang="de-CH" baseline="0" dirty="0"/>
              <a:t>. </a:t>
            </a:r>
            <a:r>
              <a:rPr lang="de-CH" baseline="0" dirty="0" err="1"/>
              <a:t>However</a:t>
            </a:r>
            <a:r>
              <a:rPr lang="de-CH" baseline="0" dirty="0"/>
              <a:t>, in </a:t>
            </a:r>
            <a:r>
              <a:rPr lang="de-CH" baseline="0" dirty="0" err="1"/>
              <a:t>the</a:t>
            </a:r>
            <a:r>
              <a:rPr lang="de-CH" baseline="0" dirty="0"/>
              <a:t> last 40 </a:t>
            </a:r>
            <a:r>
              <a:rPr lang="de-CH" baseline="0" dirty="0" err="1"/>
              <a:t>years</a:t>
            </a:r>
            <a:r>
              <a:rPr lang="de-CH" baseline="0" dirty="0"/>
              <a:t>, </a:t>
            </a:r>
            <a:r>
              <a:rPr lang="de-CH" baseline="0" dirty="0" err="1"/>
              <a:t>there</a:t>
            </a:r>
            <a:r>
              <a:rPr lang="de-CH" baseline="0" dirty="0"/>
              <a:t> </a:t>
            </a:r>
            <a:r>
              <a:rPr lang="de-CH" baseline="0" dirty="0" err="1"/>
              <a:t>is</a:t>
            </a:r>
            <a:r>
              <a:rPr lang="de-CH" baseline="0" dirty="0"/>
              <a:t> </a:t>
            </a:r>
            <a:r>
              <a:rPr lang="de-CH" baseline="0" dirty="0" err="1"/>
              <a:t>no</a:t>
            </a:r>
            <a:r>
              <a:rPr lang="de-CH" baseline="0" dirty="0"/>
              <a:t> </a:t>
            </a:r>
            <a:r>
              <a:rPr lang="de-CH" baseline="0" dirty="0" err="1"/>
              <a:t>evidence</a:t>
            </a:r>
            <a:r>
              <a:rPr lang="de-CH" baseline="0" dirty="0"/>
              <a:t> </a:t>
            </a:r>
            <a:r>
              <a:rPr lang="de-CH" baseline="0" dirty="0" err="1"/>
              <a:t>for</a:t>
            </a:r>
            <a:r>
              <a:rPr lang="de-CH" baseline="0" dirty="0"/>
              <a:t> an </a:t>
            </a:r>
            <a:r>
              <a:rPr lang="de-CH" baseline="0" dirty="0" err="1"/>
              <a:t>increase</a:t>
            </a:r>
            <a:r>
              <a:rPr lang="de-CH" baseline="0" dirty="0"/>
              <a:t> </a:t>
            </a:r>
            <a:r>
              <a:rPr lang="de-CH" baseline="0" dirty="0" err="1"/>
              <a:t>of</a:t>
            </a:r>
            <a:r>
              <a:rPr lang="de-CH" baseline="0" dirty="0"/>
              <a:t> </a:t>
            </a:r>
            <a:r>
              <a:rPr lang="de-CH" baseline="0" dirty="0" err="1"/>
              <a:t>the</a:t>
            </a:r>
            <a:r>
              <a:rPr lang="de-CH" baseline="0" dirty="0"/>
              <a:t> solar </a:t>
            </a:r>
            <a:r>
              <a:rPr lang="de-CH" baseline="0" dirty="0" err="1"/>
              <a:t>energy</a:t>
            </a:r>
            <a:r>
              <a:rPr lang="de-CH" baseline="0" dirty="0"/>
              <a:t> </a:t>
            </a:r>
            <a:r>
              <a:rPr lang="de-CH" baseline="0" dirty="0" err="1"/>
              <a:t>received</a:t>
            </a:r>
            <a:r>
              <a:rPr lang="de-CH" baseline="0" dirty="0"/>
              <a:t> </a:t>
            </a:r>
            <a:r>
              <a:rPr lang="de-CH" baseline="0" dirty="0" err="1"/>
              <a:t>by</a:t>
            </a:r>
            <a:r>
              <a:rPr lang="de-CH" baseline="0" dirty="0"/>
              <a:t> </a:t>
            </a:r>
            <a:r>
              <a:rPr lang="de-CH" baseline="0" dirty="0" err="1"/>
              <a:t>earth</a:t>
            </a:r>
            <a:r>
              <a:rPr lang="de-CH" baseline="0" dirty="0"/>
              <a:t>, not on </a:t>
            </a:r>
            <a:r>
              <a:rPr lang="de-CH" baseline="0" dirty="0" err="1"/>
              <a:t>the</a:t>
            </a:r>
            <a:r>
              <a:rPr lang="de-CH" baseline="0" dirty="0"/>
              <a:t> </a:t>
            </a:r>
            <a:r>
              <a:rPr lang="de-CH" baseline="0" dirty="0" err="1"/>
              <a:t>scale</a:t>
            </a:r>
            <a:r>
              <a:rPr lang="de-CH" baseline="0" dirty="0"/>
              <a:t> </a:t>
            </a:r>
            <a:r>
              <a:rPr lang="de-CH" baseline="0" dirty="0" err="1"/>
              <a:t>necessary</a:t>
            </a:r>
            <a:r>
              <a:rPr lang="de-CH" baseline="0" dirty="0"/>
              <a:t> </a:t>
            </a:r>
            <a:r>
              <a:rPr lang="de-CH" baseline="0" dirty="0" err="1"/>
              <a:t>to</a:t>
            </a:r>
            <a:r>
              <a:rPr lang="de-CH" baseline="0" dirty="0"/>
              <a:t> </a:t>
            </a:r>
            <a:r>
              <a:rPr lang="de-CH" baseline="0" dirty="0" err="1"/>
              <a:t>explain</a:t>
            </a:r>
            <a:r>
              <a:rPr lang="de-CH" baseline="0" dirty="0"/>
              <a:t> </a:t>
            </a:r>
            <a:r>
              <a:rPr lang="de-CH" baseline="0" dirty="0" err="1"/>
              <a:t>the</a:t>
            </a:r>
            <a:r>
              <a:rPr lang="de-CH" baseline="0" dirty="0"/>
              <a:t> </a:t>
            </a:r>
            <a:r>
              <a:rPr lang="de-CH" baseline="0" dirty="0" err="1"/>
              <a:t>current</a:t>
            </a:r>
            <a:r>
              <a:rPr lang="de-CH" baseline="0" dirty="0"/>
              <a:t> </a:t>
            </a:r>
            <a:r>
              <a:rPr lang="de-CH" baseline="0" dirty="0" err="1"/>
              <a:t>warming</a:t>
            </a:r>
            <a:r>
              <a:rPr lang="de-CH" baseline="0" dirty="0"/>
              <a:t>. </a:t>
            </a:r>
            <a:endParaRPr lang="en-US" b="1" dirty="0"/>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Fabrizio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b="1" dirty="0"/>
          </a:p>
          <a:p>
            <a:r>
              <a:rPr lang="en-US" b="1" dirty="0"/>
              <a:t>SOURCES:</a:t>
            </a:r>
          </a:p>
          <a:p>
            <a:endParaRPr lang="en-US" dirty="0"/>
          </a:p>
          <a:p>
            <a:r>
              <a:rPr lang="en-US" dirty="0"/>
              <a:t>This series is composed by measurements from several instruments in earth’s orbit,</a:t>
            </a:r>
            <a:r>
              <a:rPr lang="en-US" baseline="0" dirty="0"/>
              <a:t> </a:t>
            </a:r>
            <a:r>
              <a:rPr lang="en-US" dirty="0"/>
              <a:t>which are modeled with a neural network.</a:t>
            </a:r>
          </a:p>
          <a:p>
            <a:endParaRPr lang="de-CH" dirty="0"/>
          </a:p>
          <a:p>
            <a:r>
              <a:rPr lang="de-CH" dirty="0" err="1"/>
              <a:t>Citation</a:t>
            </a:r>
            <a:r>
              <a:rPr lang="de-CH" dirty="0"/>
              <a:t>: </a:t>
            </a:r>
            <a:r>
              <a:rPr lang="de-CH" dirty="0" err="1"/>
              <a:t>Mauceri</a:t>
            </a:r>
            <a:r>
              <a:rPr lang="de-CH" dirty="0"/>
              <a:t>, S., </a:t>
            </a:r>
            <a:r>
              <a:rPr lang="de-CH" dirty="0" err="1"/>
              <a:t>Coddington</a:t>
            </a:r>
            <a:r>
              <a:rPr lang="de-CH" dirty="0"/>
              <a:t>, O., Lyles, D. et al. </a:t>
            </a:r>
            <a:r>
              <a:rPr lang="de-CH" dirty="0" err="1"/>
              <a:t>Neural</a:t>
            </a:r>
            <a:r>
              <a:rPr lang="de-CH" dirty="0"/>
              <a:t> Network </a:t>
            </a:r>
            <a:r>
              <a:rPr lang="de-CH" dirty="0" err="1"/>
              <a:t>for</a:t>
            </a:r>
            <a:r>
              <a:rPr lang="de-CH" dirty="0"/>
              <a:t> Solar </a:t>
            </a:r>
            <a:r>
              <a:rPr lang="de-CH" dirty="0" err="1"/>
              <a:t>Irradiance</a:t>
            </a:r>
            <a:r>
              <a:rPr lang="de-CH" dirty="0"/>
              <a:t> Modeling (NN-SIM). Sol </a:t>
            </a:r>
            <a:r>
              <a:rPr lang="de-CH" dirty="0" err="1"/>
              <a:t>Phys</a:t>
            </a:r>
            <a:r>
              <a:rPr lang="de-CH" dirty="0"/>
              <a:t> 294, 160 (2019). </a:t>
            </a:r>
            <a:r>
              <a:rPr lang="de-CH" dirty="0">
                <a:hlinkClick r:id="rId3"/>
              </a:rPr>
              <a:t>https://doi.org/10.1007/s11207-019-1555-y</a:t>
            </a:r>
            <a:endParaRPr lang="de-CH" dirty="0"/>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15</a:t>
            </a:fld>
            <a:endParaRPr lang="de-CH"/>
          </a:p>
        </p:txBody>
      </p:sp>
    </p:spTree>
    <p:extLst>
      <p:ext uri="{BB962C8B-B14F-4D97-AF65-F5344CB8AC3E}">
        <p14:creationId xmlns:p14="http://schemas.microsoft.com/office/powerpoint/2010/main" val="392658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In the last 100 years the average</a:t>
            </a:r>
            <a:r>
              <a:rPr lang="en-US" baseline="0" dirty="0">
                <a:latin typeface="Lato" panose="020B0604020202020204" charset="0"/>
                <a:ea typeface="Lato" panose="020B0604020202020204" charset="0"/>
                <a:cs typeface="Lato" panose="020B0604020202020204" charset="0"/>
              </a:rPr>
              <a:t> world temperature increased more than 1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global warming accelerated in the last </a:t>
            </a:r>
            <a:r>
              <a:rPr lang="en-US" dirty="0">
                <a:latin typeface="Lato" panose="020B0604020202020204" charset="0"/>
                <a:ea typeface="Lato" panose="020B0604020202020204" charset="0"/>
                <a:cs typeface="Lato" panose="020B0604020202020204" charset="0"/>
              </a:rPr>
              <a:t>30 years (</a:t>
            </a:r>
            <a:r>
              <a:rPr lang="en-US" baseline="0" dirty="0">
                <a:latin typeface="Lato" panose="020B0604020202020204" charset="0"/>
                <a:ea typeface="Lato" panose="020B0604020202020204" charset="0"/>
                <a:cs typeface="Lato" panose="020B0604020202020204" charset="0"/>
              </a:rPr>
              <a:t>0.7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increase).</a:t>
            </a:r>
            <a:endParaRPr lang="en-US"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 © Fabrizio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endParaRPr lang="en-US" b="1"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Data from 1850 onward was obtained from HadCRUT4 (</a:t>
            </a:r>
            <a:r>
              <a:rPr lang="en-US" dirty="0">
                <a:latin typeface="Lato" panose="020B0604020202020204" charset="0"/>
                <a:ea typeface="Lato" panose="020B0604020202020204" charset="0"/>
                <a:cs typeface="Lato" panose="020B0604020202020204" charset="0"/>
                <a:hlinkClick r:id="rId3"/>
              </a:rPr>
              <a:t>https://www.metoffice.gov.uk/hadobs/hadcrut4/</a:t>
            </a:r>
            <a:r>
              <a:rPr lang="en-US" dirty="0">
                <a:latin typeface="Lato" panose="020B0604020202020204" charset="0"/>
                <a:ea typeface="Lato" panose="020B0604020202020204" charset="0"/>
                <a:cs typeface="Lato" panose="020B0604020202020204" charset="0"/>
              </a:rPr>
              <a:t>). HadCRUT4 is a gridded dataset of global historical surface temperature anomalies relative to a 1961-1990 reference period. Data are available for each month since January 1850, on a 5 degree grid.</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Morice</a:t>
            </a:r>
            <a:r>
              <a:rPr lang="en-US" dirty="0">
                <a:latin typeface="Lato" panose="020B0604020202020204" charset="0"/>
                <a:ea typeface="Lato" panose="020B0604020202020204" charset="0"/>
                <a:cs typeface="Lato" panose="020B0604020202020204" charset="0"/>
              </a:rPr>
              <a:t>, C. P., Kennedy, J. J., Rayner, N. A., and Jones, P. D. (2012), Quantifying uncertainties in global and regional temperature change using an ensemble of observational estimates: The HadCRUT4 data set, J. </a:t>
            </a:r>
            <a:r>
              <a:rPr lang="en-US" dirty="0" err="1">
                <a:latin typeface="Lato" panose="020B0604020202020204" charset="0"/>
                <a:ea typeface="Lato" panose="020B0604020202020204" charset="0"/>
                <a:cs typeface="Lato" panose="020B0604020202020204" charset="0"/>
              </a:rPr>
              <a:t>Geophys</a:t>
            </a:r>
            <a:r>
              <a:rPr lang="en-US" dirty="0">
                <a:latin typeface="Lato" panose="020B0604020202020204" charset="0"/>
                <a:ea typeface="Lato" panose="020B0604020202020204" charset="0"/>
                <a:cs typeface="Lato" panose="020B0604020202020204" charset="0"/>
              </a:rPr>
              <a:t>. Res., 117, D08101, doi:10.1029/2011JD017187.</a:t>
            </a:r>
          </a:p>
          <a:p>
            <a:r>
              <a:rPr lang="en-US" dirty="0">
                <a:latin typeface="Lato" panose="020B0604020202020204" charset="0"/>
                <a:ea typeface="Lato" panose="020B0604020202020204" charset="0"/>
                <a:cs typeface="Lato" panose="020B0604020202020204" charset="0"/>
              </a:rPr>
              <a:t>Download global yearly data: </a:t>
            </a:r>
            <a:r>
              <a:rPr lang="en-US" dirty="0">
                <a:latin typeface="Lato" panose="020B0604020202020204" charset="0"/>
                <a:ea typeface="Lato" panose="020B0604020202020204" charset="0"/>
                <a:cs typeface="Lato" panose="020B0604020202020204" charset="0"/>
                <a:hlinkClick r:id="rId4"/>
              </a:rPr>
              <a:t>https://www.metoffice.gov.uk/hadobs/hadcrut4/data/current/time_series/HadCRUT.4.6.0.0.annual_ns_avg.txt</a:t>
            </a:r>
            <a:r>
              <a:rPr lang="en-US" dirty="0">
                <a:latin typeface="Lato" panose="020B0604020202020204" charset="0"/>
                <a:ea typeface="Lato" panose="020B0604020202020204" charset="0"/>
                <a:cs typeface="Lato" panose="020B0604020202020204" charset="0"/>
              </a:rPr>
              <a:t>.</a:t>
            </a:r>
          </a:p>
          <a:p>
            <a:r>
              <a:rPr lang="en-US" dirty="0">
                <a:latin typeface="Lato" panose="020B0604020202020204" charset="0"/>
                <a:ea typeface="Lato" panose="020B0604020202020204" charset="0"/>
                <a:cs typeface="Lato" panose="020B0604020202020204" charset="0"/>
              </a:rPr>
              <a:t>File format: </a:t>
            </a:r>
            <a:r>
              <a:rPr lang="en-US" dirty="0">
                <a:latin typeface="Lato" panose="020B0604020202020204" charset="0"/>
                <a:ea typeface="Lato" panose="020B0604020202020204" charset="0"/>
                <a:cs typeface="Lato" panose="020B0604020202020204" charset="0"/>
                <a:hlinkClick r:id="rId5"/>
              </a:rPr>
              <a:t>https://www.metoffice.gov.uk/hadobs/hadcrut4/data/current/series_format.html</a:t>
            </a:r>
            <a:r>
              <a:rPr lang="en-US"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and</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2</a:t>
            </a:fld>
            <a:endParaRPr lang="de-CH"/>
          </a:p>
        </p:txBody>
      </p:sp>
    </p:spTree>
    <p:extLst>
      <p:ext uri="{BB962C8B-B14F-4D97-AF65-F5344CB8AC3E}">
        <p14:creationId xmlns:p14="http://schemas.microsoft.com/office/powerpoint/2010/main" val="336393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Early</a:t>
            </a:r>
            <a:r>
              <a:rPr lang="en-US" baseline="0" dirty="0">
                <a:latin typeface="Lato" panose="020B0604020202020204" charset="0"/>
                <a:ea typeface="Lato" panose="020B0604020202020204" charset="0"/>
                <a:cs typeface="Lato" panose="020B0604020202020204" charset="0"/>
              </a:rPr>
              <a:t> Holocene was characterized by increasing temperature, which stabilized for about 5,000 years (Holocene climate optimum). After that a cooling trend prevailed, and culminated around 200 years ago in the little ice age, which was the coldest period of the Holocene.</a:t>
            </a:r>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B0604020202020204" charset="0"/>
                <a:ea typeface="Lato" panose="020B0604020202020204" charset="0"/>
                <a:cs typeface="Lato" panose="020B0604020202020204" charset="0"/>
              </a:rPr>
              <a:t>In the last 100 years the average</a:t>
            </a:r>
            <a:r>
              <a:rPr lang="en-US" baseline="0" dirty="0">
                <a:latin typeface="Lato" panose="020B0604020202020204" charset="0"/>
                <a:ea typeface="Lato" panose="020B0604020202020204" charset="0"/>
                <a:cs typeface="Lato" panose="020B0604020202020204" charset="0"/>
              </a:rPr>
              <a:t> world temperature increased more than 1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global warming accelerated in the last </a:t>
            </a:r>
            <a:r>
              <a:rPr lang="en-US" dirty="0">
                <a:latin typeface="Lato" panose="020B0604020202020204" charset="0"/>
                <a:ea typeface="Lato" panose="020B0604020202020204" charset="0"/>
                <a:cs typeface="Lato" panose="020B0604020202020204" charset="0"/>
              </a:rPr>
              <a:t>30 years (</a:t>
            </a:r>
            <a:r>
              <a:rPr lang="en-US" baseline="0" dirty="0">
                <a:latin typeface="Lato" panose="020B0604020202020204" charset="0"/>
                <a:ea typeface="Lato" panose="020B0604020202020204" charset="0"/>
                <a:cs typeface="Lato" panose="020B0604020202020204" charset="0"/>
              </a:rPr>
              <a:t>0.7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increase). Global temperatures are now higher than the average during the Holocene climate optimum. </a:t>
            </a:r>
          </a:p>
          <a:p>
            <a:endParaRPr lang="en-US" baseline="0" dirty="0">
              <a:latin typeface="Lato" panose="020B0604020202020204" charset="0"/>
              <a:ea typeface="Lato" panose="020B0604020202020204" charset="0"/>
              <a:cs typeface="Lato" panose="020B0604020202020204" charset="0"/>
            </a:endParaRPr>
          </a:p>
          <a:p>
            <a:r>
              <a:rPr lang="en-US" baseline="0" dirty="0">
                <a:latin typeface="Lato" panose="020B0604020202020204" charset="0"/>
                <a:ea typeface="Lato" panose="020B0604020202020204" charset="0"/>
                <a:cs typeface="Lato" panose="020B0604020202020204" charset="0"/>
              </a:rPr>
              <a:t>The fast increase in temperature in the last ~100 years was caused by an higher concentration of greenhouse gases in the atmosphere, especially CO</a:t>
            </a:r>
            <a:r>
              <a:rPr lang="en-US" baseline="-25000" dirty="0">
                <a:latin typeface="Lato" panose="020B0604020202020204" charset="0"/>
                <a:ea typeface="Lato" panose="020B0604020202020204" charset="0"/>
                <a:cs typeface="Lato" panose="020B0604020202020204" charset="0"/>
              </a:rPr>
              <a:t>2</a:t>
            </a:r>
            <a:r>
              <a:rPr lang="en-US" baseline="0" dirty="0">
                <a:latin typeface="Lato" panose="020B0604020202020204" charset="0"/>
                <a:ea typeface="Lato" panose="020B0604020202020204" charset="0"/>
                <a:cs typeface="Lato" panose="020B0604020202020204" charset="0"/>
              </a:rPr>
              <a:t>. In the last 60 years the concentration of CO</a:t>
            </a:r>
            <a:r>
              <a:rPr lang="en-US" sz="1200" baseline="-25000" dirty="0">
                <a:latin typeface="Lato" panose="020B0604020202020204" charset="0"/>
                <a:ea typeface="Lato" panose="020B0604020202020204" charset="0"/>
                <a:cs typeface="Lato" panose="020B0604020202020204" charset="0"/>
              </a:rPr>
              <a:t>2</a:t>
            </a:r>
            <a:r>
              <a:rPr lang="en-US" baseline="0" dirty="0">
                <a:latin typeface="Lato" panose="020B0604020202020204" charset="0"/>
                <a:ea typeface="Lato" panose="020B0604020202020204" charset="0"/>
                <a:cs typeface="Lato" panose="020B0604020202020204" charset="0"/>
              </a:rPr>
              <a:t> increased from 317ppm (1960), to 339 ppm (1980), to 370 ppm (2000), to 414 ppm (2020).</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Fabrizio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Temperature:</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Data from 1850 onward was obtained from HadCRUT4 (</a:t>
            </a:r>
            <a:r>
              <a:rPr lang="en-US" dirty="0">
                <a:latin typeface="Lato" panose="020B0604020202020204" charset="0"/>
                <a:ea typeface="Lato" panose="020B0604020202020204" charset="0"/>
                <a:cs typeface="Lato" panose="020B0604020202020204" charset="0"/>
                <a:hlinkClick r:id="rId3"/>
              </a:rPr>
              <a:t>https://www.metoffice.gov.uk/hadobs/hadcrut4/</a:t>
            </a:r>
            <a:r>
              <a:rPr lang="en-US" dirty="0">
                <a:latin typeface="Lato" panose="020B0604020202020204" charset="0"/>
                <a:ea typeface="Lato" panose="020B0604020202020204" charset="0"/>
                <a:cs typeface="Lato" panose="020B0604020202020204" charset="0"/>
              </a:rPr>
              <a:t>). HadCRUT4 is a gridded dataset of global historical surface temperature anomalies relative to a 1961-1990 reference period. Data are available for each month since January 1850, on a 5 degree grid.</a:t>
            </a: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Morice</a:t>
            </a:r>
            <a:r>
              <a:rPr lang="en-US" dirty="0">
                <a:latin typeface="Lato" panose="020B0604020202020204" charset="0"/>
                <a:ea typeface="Lato" panose="020B0604020202020204" charset="0"/>
                <a:cs typeface="Lato" panose="020B0604020202020204" charset="0"/>
              </a:rPr>
              <a:t>, C. P., Kennedy, J. J., Rayner, N. A., and Jones, P. D. (2012), Quantifying uncertainties in global and regional temperature change using an ensemble of observational estimates: The HadCRUT4 data set, J. </a:t>
            </a:r>
            <a:r>
              <a:rPr lang="en-US" dirty="0" err="1">
                <a:latin typeface="Lato" panose="020B0604020202020204" charset="0"/>
                <a:ea typeface="Lato" panose="020B0604020202020204" charset="0"/>
                <a:cs typeface="Lato" panose="020B0604020202020204" charset="0"/>
              </a:rPr>
              <a:t>Geophys</a:t>
            </a:r>
            <a:r>
              <a:rPr lang="en-US" dirty="0">
                <a:latin typeface="Lato" panose="020B0604020202020204" charset="0"/>
                <a:ea typeface="Lato" panose="020B0604020202020204" charset="0"/>
                <a:cs typeface="Lato" panose="020B0604020202020204" charset="0"/>
              </a:rPr>
              <a:t>. Res., 117, D08101, doi:10.1029/2011JD017187.</a:t>
            </a:r>
          </a:p>
          <a:p>
            <a:r>
              <a:rPr lang="en-US" dirty="0">
                <a:latin typeface="Lato" panose="020B0604020202020204" charset="0"/>
                <a:ea typeface="Lato" panose="020B0604020202020204" charset="0"/>
                <a:cs typeface="Lato" panose="020B0604020202020204" charset="0"/>
              </a:rPr>
              <a:t>Download global yearly data: </a:t>
            </a:r>
            <a:r>
              <a:rPr lang="en-US" dirty="0">
                <a:latin typeface="Lato" panose="020B0604020202020204" charset="0"/>
                <a:ea typeface="Lato" panose="020B0604020202020204" charset="0"/>
                <a:cs typeface="Lato" panose="020B0604020202020204" charset="0"/>
                <a:hlinkClick r:id="rId4"/>
              </a:rPr>
              <a:t>https://www.metoffice.gov.uk/hadobs/hadcrut4/data/current/time_series/HadCRUT.4.6.0.0.annual_ns_avg.txt</a:t>
            </a:r>
            <a:r>
              <a:rPr lang="en-US" dirty="0">
                <a:latin typeface="Lato" panose="020B0604020202020204" charset="0"/>
                <a:ea typeface="Lato" panose="020B0604020202020204" charset="0"/>
                <a:cs typeface="Lato" panose="020B0604020202020204" charset="0"/>
              </a:rPr>
              <a:t>.</a:t>
            </a:r>
          </a:p>
          <a:p>
            <a:r>
              <a:rPr lang="en-US" dirty="0">
                <a:latin typeface="Lato" panose="020B0604020202020204" charset="0"/>
                <a:ea typeface="Lato" panose="020B0604020202020204" charset="0"/>
                <a:cs typeface="Lato" panose="020B0604020202020204" charset="0"/>
              </a:rPr>
              <a:t>File format: </a:t>
            </a:r>
            <a:r>
              <a:rPr lang="en-US" dirty="0">
                <a:latin typeface="Lato" panose="020B0604020202020204" charset="0"/>
                <a:ea typeface="Lato" panose="020B0604020202020204" charset="0"/>
                <a:cs typeface="Lato" panose="020B0604020202020204" charset="0"/>
                <a:hlinkClick r:id="rId5"/>
              </a:rPr>
              <a:t>https://www.metoffice.gov.uk/hadobs/hadcrut4/data/current/series_format.html</a:t>
            </a:r>
            <a:r>
              <a:rPr lang="en-US"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i="0" dirty="0">
                <a:latin typeface="Lato" panose="020B0604020202020204" charset="0"/>
                <a:ea typeface="Lato" panose="020B0604020202020204" charset="0"/>
                <a:cs typeface="Lato" panose="020B0604020202020204" charset="0"/>
              </a:rPr>
              <a:t>Long </a:t>
            </a:r>
            <a:r>
              <a:rPr lang="de-CH" i="0" dirty="0" err="1">
                <a:latin typeface="Lato" panose="020B0604020202020204" charset="0"/>
                <a:ea typeface="Lato" panose="020B0604020202020204" charset="0"/>
                <a:cs typeface="Lato" panose="020B0604020202020204" charset="0"/>
              </a:rPr>
              <a:t>term</a:t>
            </a:r>
            <a:r>
              <a:rPr lang="de-CH" i="0" dirty="0">
                <a:latin typeface="Lato" panose="020B0604020202020204" charset="0"/>
                <a:ea typeface="Lato" panose="020B0604020202020204" charset="0"/>
                <a:cs typeface="Lato" panose="020B0604020202020204" charset="0"/>
              </a:rPr>
              <a:t> </a:t>
            </a:r>
            <a:r>
              <a:rPr lang="de-CH" i="0" dirty="0" err="1">
                <a:latin typeface="Lato" panose="020B0604020202020204" charset="0"/>
                <a:ea typeface="Lato" panose="020B0604020202020204" charset="0"/>
                <a:cs typeface="Lato" panose="020B0604020202020204" charset="0"/>
              </a:rPr>
              <a:t>data</a:t>
            </a:r>
            <a:r>
              <a:rPr lang="de-CH" i="0" baseline="0" dirty="0">
                <a:latin typeface="Lato" panose="020B0604020202020204" charset="0"/>
                <a:ea typeface="Lato" panose="020B0604020202020204" charset="0"/>
                <a:cs typeface="Lato" panose="020B0604020202020204" charset="0"/>
              </a:rPr>
              <a:t> (</a:t>
            </a:r>
            <a:r>
              <a:rPr lang="de-CH" i="0" baseline="0" dirty="0" err="1">
                <a:latin typeface="Lato" panose="020B0604020202020204" charset="0"/>
                <a:ea typeface="Lato" panose="020B0604020202020204" charset="0"/>
                <a:cs typeface="Lato" panose="020B0604020202020204" charset="0"/>
              </a:rPr>
              <a:t>for</a:t>
            </a:r>
            <a:r>
              <a:rPr lang="de-CH" i="0" baseline="0" dirty="0">
                <a:latin typeface="Lato" panose="020B0604020202020204" charset="0"/>
                <a:ea typeface="Lato" panose="020B0604020202020204" charset="0"/>
                <a:cs typeface="Lato" panose="020B0604020202020204" charset="0"/>
              </a:rPr>
              <a:t> </a:t>
            </a:r>
            <a:r>
              <a:rPr lang="de-CH" i="0" baseline="0" dirty="0" err="1">
                <a:latin typeface="Lato" panose="020B0604020202020204" charset="0"/>
                <a:ea typeface="Lato" panose="020B0604020202020204" charset="0"/>
                <a:cs typeface="Lato" panose="020B0604020202020204" charset="0"/>
              </a:rPr>
              <a:t>the</a:t>
            </a:r>
            <a:r>
              <a:rPr lang="de-CH" i="0" baseline="0" dirty="0">
                <a:latin typeface="Lato" panose="020B0604020202020204" charset="0"/>
                <a:ea typeface="Lato" panose="020B0604020202020204" charset="0"/>
                <a:cs typeface="Lato" panose="020B0604020202020204" charset="0"/>
              </a:rPr>
              <a:t> last ~11,300 </a:t>
            </a:r>
            <a:r>
              <a:rPr lang="de-CH" i="0" baseline="0" dirty="0" err="1">
                <a:latin typeface="Lato" panose="020B0604020202020204" charset="0"/>
                <a:ea typeface="Lato" panose="020B0604020202020204" charset="0"/>
                <a:cs typeface="Lato" panose="020B0604020202020204" charset="0"/>
              </a:rPr>
              <a:t>years</a:t>
            </a:r>
            <a:r>
              <a:rPr lang="de-CH" i="0" baseline="0" dirty="0">
                <a:latin typeface="Lato" panose="020B0604020202020204" charset="0"/>
                <a:ea typeface="Lato" panose="020B0604020202020204" charset="0"/>
                <a:cs typeface="Lato" panose="020B0604020202020204" charset="0"/>
              </a:rPr>
              <a:t>) </a:t>
            </a:r>
            <a:r>
              <a:rPr lang="en-US" i="0" dirty="0">
                <a:latin typeface="Lato" panose="020B0604020202020204" charset="0"/>
                <a:ea typeface="Lato" panose="020B0604020202020204" charset="0"/>
                <a:cs typeface="Lato" panose="020B0604020202020204" charset="0"/>
              </a:rPr>
              <a:t>was obtained from </a:t>
            </a:r>
            <a:r>
              <a:rPr lang="en-US" i="0" dirty="0" err="1">
                <a:latin typeface="Lato" panose="020B0604020202020204" charset="0"/>
                <a:ea typeface="Lato" panose="020B0604020202020204" charset="0"/>
                <a:cs typeface="Lato" panose="020B0604020202020204" charset="0"/>
              </a:rPr>
              <a:t>Marcott</a:t>
            </a:r>
            <a:r>
              <a:rPr lang="en-US" i="0" dirty="0">
                <a:latin typeface="Lato" panose="020B0604020202020204" charset="0"/>
                <a:ea typeface="Lato" panose="020B0604020202020204" charset="0"/>
                <a:cs typeface="Lato" panose="020B0604020202020204" charset="0"/>
              </a:rPr>
              <a:t> et al. 2013. These</a:t>
            </a:r>
            <a:r>
              <a:rPr lang="en-US" i="0" baseline="0" dirty="0">
                <a:latin typeface="Lato" panose="020B0604020202020204" charset="0"/>
                <a:ea typeface="Lato" panose="020B0604020202020204" charset="0"/>
                <a:cs typeface="Lato" panose="020B0604020202020204" charset="0"/>
              </a:rPr>
              <a:t> estimates are based on 73 globally distributed </a:t>
            </a:r>
            <a:r>
              <a:rPr lang="en-US" i="0" dirty="0">
                <a:latin typeface="Lato" panose="020B0604020202020204" charset="0"/>
                <a:ea typeface="Lato" panose="020B0604020202020204" charset="0"/>
                <a:cs typeface="Lato" panose="020B0604020202020204" charset="0"/>
              </a:rPr>
              <a:t>paleoclimate archives and temperature proxies, with sampling resolutions ranging from 20 to 500 years, and a median resolution of 120 years.</a:t>
            </a:r>
          </a:p>
          <a:p>
            <a:r>
              <a:rPr lang="en-US" dirty="0">
                <a:latin typeface="Lato" panose="020B0604020202020204" charset="0"/>
                <a:ea typeface="Lato" panose="020B0604020202020204" charset="0"/>
                <a:cs typeface="Lato" panose="020B0604020202020204" charset="0"/>
              </a:rPr>
              <a:t>An important limitation of this data is that it does not fully resolve variability at periods shorter than 2000 years, with essentially no variability preserved at periods shorter than 300 years, ~50% preserved at 1000-year periods, and nearly all of the variability preserved for periods longer than 2000 years. The plot is</a:t>
            </a:r>
            <a:r>
              <a:rPr lang="en-US" baseline="0" dirty="0">
                <a:latin typeface="Lato" panose="020B0604020202020204" charset="0"/>
                <a:ea typeface="Lato" panose="020B0604020202020204" charset="0"/>
                <a:cs typeface="Lato" panose="020B0604020202020204" charset="0"/>
              </a:rPr>
              <a:t> based on the global 5x5 grid, and the shaded are represent </a:t>
            </a:r>
            <a:r>
              <a:rPr lang="el-GR" baseline="0" dirty="0">
                <a:latin typeface="Lato" panose="020B0604020202020204" charset="0"/>
                <a:ea typeface="Lato" panose="020B0604020202020204" charset="0"/>
                <a:cs typeface="Lato" panose="020B0604020202020204" charset="0"/>
              </a:rPr>
              <a:t>1σ </a:t>
            </a:r>
            <a:r>
              <a:rPr lang="en-US" baseline="0" dirty="0">
                <a:latin typeface="Lato" panose="020B0604020202020204" charset="0"/>
                <a:ea typeface="Lato" panose="020B0604020202020204" charset="0"/>
                <a:cs typeface="Lato" panose="020B0604020202020204" charset="0"/>
              </a:rPr>
              <a:t>uncertainty.</a:t>
            </a:r>
            <a:endParaRPr lang="de-CH"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Citation: A Reconstruction of Regional and Global Temperature for the Past 11,300 Years Shaun A. </a:t>
            </a:r>
            <a:r>
              <a:rPr lang="en-US" dirty="0" err="1">
                <a:latin typeface="Lato" panose="020B0604020202020204" charset="0"/>
                <a:ea typeface="Lato" panose="020B0604020202020204" charset="0"/>
                <a:cs typeface="Lato" panose="020B0604020202020204" charset="0"/>
              </a:rPr>
              <a:t>Marcott</a:t>
            </a:r>
            <a:r>
              <a:rPr lang="en-US" dirty="0">
                <a:latin typeface="Lato" panose="020B0604020202020204" charset="0"/>
                <a:ea typeface="Lato" panose="020B0604020202020204" charset="0"/>
                <a:cs typeface="Lato" panose="020B0604020202020204" charset="0"/>
              </a:rPr>
              <a:t> et al. Science 339 , 1198 (2013); DOI: 10.1126/science.1228026.</a:t>
            </a:r>
          </a:p>
          <a:p>
            <a:r>
              <a:rPr lang="en-US" dirty="0">
                <a:latin typeface="Lato" panose="020B0604020202020204" charset="0"/>
                <a:ea typeface="Lato" panose="020B0604020202020204" charset="0"/>
                <a:cs typeface="Lato" panose="020B0604020202020204" charset="0"/>
              </a:rPr>
              <a:t>Download data from supplementary table S1: </a:t>
            </a:r>
            <a:r>
              <a:rPr lang="en-US" dirty="0">
                <a:latin typeface="Lato" panose="020B0604020202020204" charset="0"/>
                <a:ea typeface="Lato" panose="020B0604020202020204" charset="0"/>
                <a:cs typeface="Lato" panose="020B0604020202020204" charset="0"/>
                <a:hlinkClick r:id="rId6"/>
              </a:rPr>
              <a:t>https://science.sciencemag.org/highwire/filestream/594506/field_highwire_adjunct_files/1/Marcott.SM.database.S1.xlsx</a:t>
            </a:r>
            <a:r>
              <a:rPr lang="en-US" dirty="0">
                <a:latin typeface="Lato" panose="020B0604020202020204" charset="0"/>
                <a:ea typeface="Lato" panose="020B0604020202020204" charset="0"/>
                <a:cs typeface="Lato" panose="020B0604020202020204" charset="0"/>
              </a:rPr>
              <a:t>.</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CO2:</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Data from 1959 through 1979 have been obtained by C. David Keeling of the Scripps Institution of Oceanography (SIO) and were obtained from the Scripps website (scrippsco2.ucsd.edu). Data from 1980 onwards is sourced from NOAA's Mauna Loa monitoring station. These are direct</a:t>
            </a:r>
            <a:r>
              <a:rPr lang="en-US" baseline="0" dirty="0">
                <a:latin typeface="Lato" panose="020B0604020202020204" charset="0"/>
                <a:ea typeface="Lato" panose="020B0604020202020204" charset="0"/>
                <a:cs typeface="Lato" panose="020B0604020202020204" charset="0"/>
              </a:rPr>
              <a:t> measurements.</a:t>
            </a:r>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Download: </a:t>
            </a:r>
            <a:r>
              <a:rPr lang="en-US" dirty="0">
                <a:latin typeface="Lato" panose="020B0604020202020204" charset="0"/>
                <a:ea typeface="Lato" panose="020B0604020202020204" charset="0"/>
                <a:cs typeface="Lato" panose="020B0604020202020204" charset="0"/>
                <a:hlinkClick r:id="rId7"/>
              </a:rPr>
              <a:t>https://www.esrl.noaa.gov/gmd/webdata/ccgg/trends/co2/co2_annmean_mlo.txt</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B0604020202020204" charset="0"/>
                <a:ea typeface="Lato" panose="020B0604020202020204" charset="0"/>
                <a:cs typeface="Lato" panose="020B0604020202020204" charset="0"/>
              </a:rPr>
              <a:t>Long-term data (</a:t>
            </a:r>
            <a:r>
              <a:rPr lang="en-US" b="0" dirty="0">
                <a:latin typeface="Lato" panose="020B0604020202020204" charset="0"/>
                <a:ea typeface="Lato" panose="020B0604020202020204" charset="0"/>
                <a:cs typeface="Lato" panose="020B0604020202020204" charset="0"/>
              </a:rPr>
              <a:t>~10,000 BC - 1958 AD)</a:t>
            </a:r>
            <a:r>
              <a:rPr lang="en-US" b="1" dirty="0">
                <a:latin typeface="Lato" panose="020B0604020202020204" charset="0"/>
                <a:ea typeface="Lato" panose="020B0604020202020204" charset="0"/>
                <a:cs typeface="Lato" panose="020B0604020202020204" charset="0"/>
              </a:rPr>
              <a:t>  </a:t>
            </a:r>
            <a:r>
              <a:rPr lang="en-US" b="0" dirty="0">
                <a:latin typeface="Lato" panose="020B0604020202020204" charset="0"/>
                <a:ea typeface="Lato" panose="020B0604020202020204" charset="0"/>
                <a:cs typeface="Lato" panose="020B0604020202020204" charset="0"/>
              </a:rPr>
              <a:t>derives</a:t>
            </a:r>
            <a:r>
              <a:rPr lang="en-US" b="1" dirty="0">
                <a:latin typeface="Lato" panose="020B0604020202020204" charset="0"/>
                <a:ea typeface="Lato" panose="020B0604020202020204" charset="0"/>
                <a:cs typeface="Lato" panose="020B0604020202020204" charset="0"/>
              </a:rPr>
              <a:t> </a:t>
            </a:r>
            <a:r>
              <a:rPr lang="en-US" dirty="0">
                <a:latin typeface="Lato" panose="020B0604020202020204" charset="0"/>
                <a:ea typeface="Lato" panose="020B0604020202020204" charset="0"/>
                <a:cs typeface="Lato" panose="020B0604020202020204" charset="0"/>
              </a:rPr>
              <a:t>from ice cores – specifically the Dome C core – and has been made available from the NOAA here: </a:t>
            </a:r>
            <a:r>
              <a:rPr lang="en-US" dirty="0">
                <a:latin typeface="Lato" panose="020B0604020202020204" charset="0"/>
                <a:ea typeface="Lato" panose="020B0604020202020204" charset="0"/>
                <a:cs typeface="Lato" panose="020B0604020202020204" charset="0"/>
                <a:hlinkClick r:id="rId8"/>
              </a:rPr>
              <a:t>https://www.ncdc.noaa.gov/paleo-search/study/17975</a:t>
            </a:r>
            <a:r>
              <a:rPr lang="en-US" dirty="0">
                <a:latin typeface="Lato" panose="020B0604020202020204" charset="0"/>
                <a:ea typeface="Lato" panose="020B0604020202020204" charset="0"/>
                <a:cs typeface="Lato" panose="020B0604020202020204" charset="0"/>
              </a:rPr>
              <a:t>. The data</a:t>
            </a:r>
            <a:r>
              <a:rPr lang="en-US" baseline="0" dirty="0">
                <a:latin typeface="Lato" panose="020B0604020202020204" charset="0"/>
                <a:ea typeface="Lato" panose="020B0604020202020204" charset="0"/>
                <a:cs typeface="Lato" panose="020B0604020202020204" charset="0"/>
              </a:rPr>
              <a:t> was compiled by</a:t>
            </a:r>
            <a:r>
              <a:rPr lang="en-US" dirty="0">
                <a:latin typeface="Lato" panose="020B0604020202020204" charset="0"/>
                <a:ea typeface="Lato" panose="020B0604020202020204" charset="0"/>
                <a:cs typeface="Lato" panose="020B0604020202020204" charset="0"/>
              </a:rPr>
              <a:t> Our world in data: some years had multiple measurements (taken at different points of the year). To normalize this to a single year, where several measurements were available, we took the average of these concentration values. Dome C data has been used until the year 1958.</a:t>
            </a: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Bereiter</a:t>
            </a:r>
            <a:r>
              <a:rPr lang="en-US" dirty="0">
                <a:latin typeface="Lato" panose="020B0604020202020204" charset="0"/>
                <a:ea typeface="Lato" panose="020B0604020202020204" charset="0"/>
                <a:cs typeface="Lato" panose="020B0604020202020204" charset="0"/>
              </a:rPr>
              <a:t>, B., Eggleston, S., Schmitt, J., </a:t>
            </a:r>
            <a:r>
              <a:rPr lang="en-US" dirty="0" err="1">
                <a:latin typeface="Lato" panose="020B0604020202020204" charset="0"/>
                <a:ea typeface="Lato" panose="020B0604020202020204" charset="0"/>
                <a:cs typeface="Lato" panose="020B0604020202020204" charset="0"/>
              </a:rPr>
              <a:t>Nehrbass</a:t>
            </a:r>
            <a:r>
              <a:rPr lang="en-US" dirty="0">
                <a:latin typeface="Lato" panose="020B0604020202020204" charset="0"/>
                <a:ea typeface="Lato" panose="020B0604020202020204" charset="0"/>
                <a:cs typeface="Lato" panose="020B0604020202020204" charset="0"/>
              </a:rPr>
              <a:t>‐Ahles, C., Stocker, T. F., Fischer, H., ... &amp; </a:t>
            </a:r>
            <a:r>
              <a:rPr lang="en-US" dirty="0" err="1">
                <a:latin typeface="Lato" panose="020B0604020202020204" charset="0"/>
                <a:ea typeface="Lato" panose="020B0604020202020204" charset="0"/>
                <a:cs typeface="Lato" panose="020B0604020202020204" charset="0"/>
              </a:rPr>
              <a:t>Chappellaz</a:t>
            </a:r>
            <a:r>
              <a:rPr lang="en-US" dirty="0">
                <a:latin typeface="Lato" panose="020B0604020202020204" charset="0"/>
                <a:ea typeface="Lato" panose="020B0604020202020204" charset="0"/>
                <a:cs typeface="Lato" panose="020B0604020202020204" charset="0"/>
              </a:rPr>
              <a:t>, J. (2015). Revision of the EPICA Dome C CO2 record from 800 to 600 </a:t>
            </a:r>
            <a:r>
              <a:rPr lang="en-US" dirty="0" err="1">
                <a:latin typeface="Lato" panose="020B0604020202020204" charset="0"/>
                <a:ea typeface="Lato" panose="020B0604020202020204" charset="0"/>
                <a:cs typeface="Lato" panose="020B0604020202020204" charset="0"/>
              </a:rPr>
              <a:t>kyr</a:t>
            </a:r>
            <a:r>
              <a:rPr lang="en-US" dirty="0">
                <a:latin typeface="Lato" panose="020B0604020202020204" charset="0"/>
                <a:ea typeface="Lato" panose="020B0604020202020204" charset="0"/>
                <a:cs typeface="Lato" panose="020B0604020202020204" charset="0"/>
              </a:rPr>
              <a:t> before present. Geophysical Research Letters, 42(2), 542-549.</a:t>
            </a:r>
          </a:p>
          <a:p>
            <a:r>
              <a:rPr lang="en-US" dirty="0">
                <a:latin typeface="Lato" panose="020B0604020202020204" charset="0"/>
                <a:ea typeface="Lato" panose="020B0604020202020204" charset="0"/>
                <a:cs typeface="Lato" panose="020B0604020202020204" charset="0"/>
              </a:rPr>
              <a:t>Download: </a:t>
            </a:r>
            <a:r>
              <a:rPr lang="en-US" dirty="0">
                <a:latin typeface="Lato" panose="020B0604020202020204" charset="0"/>
                <a:ea typeface="Lato" panose="020B0604020202020204" charset="0"/>
                <a:cs typeface="Lato" panose="020B0604020202020204" charset="0"/>
                <a:hlinkClick r:id="rId9"/>
              </a:rPr>
              <a:t>https://ourworldindata.org/co2-and-other-greenhouse-gas-emissions/</a:t>
            </a:r>
            <a:endParaRPr lang="en-US"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and</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3</a:t>
            </a:fld>
            <a:endParaRPr lang="de-CH"/>
          </a:p>
        </p:txBody>
      </p:sp>
    </p:spTree>
    <p:extLst>
      <p:ext uri="{BB962C8B-B14F-4D97-AF65-F5344CB8AC3E}">
        <p14:creationId xmlns:p14="http://schemas.microsoft.com/office/powerpoint/2010/main" val="311718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For the last 800 thousands year, the atmospheric CO2 concentration oscillated between ~150</a:t>
            </a:r>
            <a:r>
              <a:rPr lang="en-US" baseline="0" dirty="0">
                <a:latin typeface="Lato" panose="020B0604020202020204" charset="0"/>
                <a:ea typeface="Lato" panose="020B0604020202020204" charset="0"/>
                <a:cs typeface="Lato" panose="020B0604020202020204" charset="0"/>
              </a:rPr>
              <a:t> and 300 ppm. The periods with low CO2 concentration were ice ages, the last of which was concluded between ~115,000 and 12,000 years ago. The periods between ice ages, with higher CO2 concentration, are warmer interglacial periods. In the last 60 years the concentration of CO2 in the atmosphere increased drastically. 1960: 317 ppm; 1980: 339 ppm; 2000: 370 ppm; 2020: 414 ppm.</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CREDIT:</a:t>
            </a:r>
            <a:r>
              <a:rPr lang="en-US" dirty="0"/>
              <a:t> © Fabrizio </a:t>
            </a:r>
            <a:r>
              <a:rPr lang="en-US" dirty="0" err="1"/>
              <a:t>Menardo</a:t>
            </a:r>
            <a:r>
              <a:rPr lang="en-US" dirty="0"/>
              <a:t>, CC-BY-SA 4.0</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Data from 1959 through 1979 have been obtained by C. David Keeling of the Scripps Institution of Oceanography (SIO) and were obtained from the Scripps website (scrippsco2.ucsd.edu). Data from 1980 onwards is sourced from NOAA's Mauna Loa monitoring station. These are direct</a:t>
            </a:r>
            <a:r>
              <a:rPr lang="en-US" baseline="0" dirty="0">
                <a:latin typeface="Lato" panose="020B0604020202020204" charset="0"/>
                <a:ea typeface="Lato" panose="020B0604020202020204" charset="0"/>
                <a:cs typeface="Lato" panose="020B0604020202020204" charset="0"/>
              </a:rPr>
              <a:t> measurements.</a:t>
            </a:r>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Download: </a:t>
            </a:r>
            <a:r>
              <a:rPr lang="en-US" dirty="0">
                <a:latin typeface="Lato" panose="020B0604020202020204" charset="0"/>
                <a:ea typeface="Lato" panose="020B0604020202020204" charset="0"/>
                <a:cs typeface="Lato" panose="020B0604020202020204" charset="0"/>
                <a:hlinkClick r:id="rId3"/>
              </a:rPr>
              <a:t>https://www.esrl.noaa.gov/gmd/webdata/ccgg/trends/co2/co2_annmean_mlo.txt</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B0604020202020204" charset="0"/>
                <a:ea typeface="Lato" panose="020B0604020202020204" charset="0"/>
                <a:cs typeface="Lato" panose="020B0604020202020204" charset="0"/>
              </a:rPr>
              <a:t>Long-term data (</a:t>
            </a:r>
            <a:r>
              <a:rPr lang="en-US" b="0" dirty="0">
                <a:latin typeface="Lato" panose="020B0604020202020204" charset="0"/>
                <a:ea typeface="Lato" panose="020B0604020202020204" charset="0"/>
                <a:cs typeface="Lato" panose="020B0604020202020204" charset="0"/>
              </a:rPr>
              <a:t>~800,000 BC - 1958 AD)</a:t>
            </a:r>
            <a:r>
              <a:rPr lang="en-US" b="1" dirty="0">
                <a:latin typeface="Lato" panose="020B0604020202020204" charset="0"/>
                <a:ea typeface="Lato" panose="020B0604020202020204" charset="0"/>
                <a:cs typeface="Lato" panose="020B0604020202020204" charset="0"/>
              </a:rPr>
              <a:t>  </a:t>
            </a:r>
            <a:r>
              <a:rPr lang="en-US" b="0" dirty="0">
                <a:latin typeface="Lato" panose="020B0604020202020204" charset="0"/>
                <a:ea typeface="Lato" panose="020B0604020202020204" charset="0"/>
                <a:cs typeface="Lato" panose="020B0604020202020204" charset="0"/>
              </a:rPr>
              <a:t>derives</a:t>
            </a:r>
            <a:r>
              <a:rPr lang="en-US" b="1" dirty="0">
                <a:latin typeface="Lato" panose="020B0604020202020204" charset="0"/>
                <a:ea typeface="Lato" panose="020B0604020202020204" charset="0"/>
                <a:cs typeface="Lato" panose="020B0604020202020204" charset="0"/>
              </a:rPr>
              <a:t> </a:t>
            </a:r>
            <a:r>
              <a:rPr lang="en-US" dirty="0">
                <a:latin typeface="Lato" panose="020B0604020202020204" charset="0"/>
                <a:ea typeface="Lato" panose="020B0604020202020204" charset="0"/>
                <a:cs typeface="Lato" panose="020B0604020202020204" charset="0"/>
              </a:rPr>
              <a:t>from ice cores – specifically the Dome C core – and has been made available from the NOAA here: </a:t>
            </a:r>
            <a:r>
              <a:rPr lang="en-US" dirty="0">
                <a:latin typeface="Lato" panose="020B0604020202020204" charset="0"/>
                <a:ea typeface="Lato" panose="020B0604020202020204" charset="0"/>
                <a:cs typeface="Lato" panose="020B0604020202020204" charset="0"/>
                <a:hlinkClick r:id="rId4"/>
              </a:rPr>
              <a:t>https://www.ncdc.noaa.gov/paleo-search/study/17975</a:t>
            </a:r>
            <a:r>
              <a:rPr lang="en-US" dirty="0">
                <a:latin typeface="Lato" panose="020B0604020202020204" charset="0"/>
                <a:ea typeface="Lato" panose="020B0604020202020204" charset="0"/>
                <a:cs typeface="Lato" panose="020B0604020202020204" charset="0"/>
              </a:rPr>
              <a:t>. The data</a:t>
            </a:r>
            <a:r>
              <a:rPr lang="en-US" baseline="0" dirty="0">
                <a:latin typeface="Lato" panose="020B0604020202020204" charset="0"/>
                <a:ea typeface="Lato" panose="020B0604020202020204" charset="0"/>
                <a:cs typeface="Lato" panose="020B0604020202020204" charset="0"/>
              </a:rPr>
              <a:t> was compiled by</a:t>
            </a:r>
            <a:r>
              <a:rPr lang="en-US" dirty="0">
                <a:latin typeface="Lato" panose="020B0604020202020204" charset="0"/>
                <a:ea typeface="Lato" panose="020B0604020202020204" charset="0"/>
                <a:cs typeface="Lato" panose="020B0604020202020204" charset="0"/>
              </a:rPr>
              <a:t> Our world in data: some years had multiple measurements (taken at different points of the year). To normalize this to a single year, where several measurements were available, we took the average of these concentration values. Dome C data has been used until the year 1958.</a:t>
            </a: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Bereiter</a:t>
            </a:r>
            <a:r>
              <a:rPr lang="en-US" dirty="0">
                <a:latin typeface="Lato" panose="020B0604020202020204" charset="0"/>
                <a:ea typeface="Lato" panose="020B0604020202020204" charset="0"/>
                <a:cs typeface="Lato" panose="020B0604020202020204" charset="0"/>
              </a:rPr>
              <a:t>, B., Eggleston, S., Schmitt, J., </a:t>
            </a:r>
            <a:r>
              <a:rPr lang="en-US" dirty="0" err="1">
                <a:latin typeface="Lato" panose="020B0604020202020204" charset="0"/>
                <a:ea typeface="Lato" panose="020B0604020202020204" charset="0"/>
                <a:cs typeface="Lato" panose="020B0604020202020204" charset="0"/>
              </a:rPr>
              <a:t>Nehrbass</a:t>
            </a:r>
            <a:r>
              <a:rPr lang="en-US" dirty="0">
                <a:latin typeface="Lato" panose="020B0604020202020204" charset="0"/>
                <a:ea typeface="Lato" panose="020B0604020202020204" charset="0"/>
                <a:cs typeface="Lato" panose="020B0604020202020204" charset="0"/>
              </a:rPr>
              <a:t>‐Ahles, C., Stocker, T. F., Fischer, H., ... &amp; </a:t>
            </a:r>
            <a:r>
              <a:rPr lang="en-US" dirty="0" err="1">
                <a:latin typeface="Lato" panose="020B0604020202020204" charset="0"/>
                <a:ea typeface="Lato" panose="020B0604020202020204" charset="0"/>
                <a:cs typeface="Lato" panose="020B0604020202020204" charset="0"/>
              </a:rPr>
              <a:t>Chappellaz</a:t>
            </a:r>
            <a:r>
              <a:rPr lang="en-US" dirty="0">
                <a:latin typeface="Lato" panose="020B0604020202020204" charset="0"/>
                <a:ea typeface="Lato" panose="020B0604020202020204" charset="0"/>
                <a:cs typeface="Lato" panose="020B0604020202020204" charset="0"/>
              </a:rPr>
              <a:t>, J. (2015). Revision of the EPICA Dome C CO2 record from 800 to 600 </a:t>
            </a:r>
            <a:r>
              <a:rPr lang="en-US" dirty="0" err="1">
                <a:latin typeface="Lato" panose="020B0604020202020204" charset="0"/>
                <a:ea typeface="Lato" panose="020B0604020202020204" charset="0"/>
                <a:cs typeface="Lato" panose="020B0604020202020204" charset="0"/>
              </a:rPr>
              <a:t>kyr</a:t>
            </a:r>
            <a:r>
              <a:rPr lang="en-US" dirty="0">
                <a:latin typeface="Lato" panose="020B0604020202020204" charset="0"/>
                <a:ea typeface="Lato" panose="020B0604020202020204" charset="0"/>
                <a:cs typeface="Lato" panose="020B0604020202020204" charset="0"/>
              </a:rPr>
              <a:t> before present. Geophysical Research Letters, 42(2), 542-549.</a:t>
            </a:r>
          </a:p>
          <a:p>
            <a:r>
              <a:rPr lang="en-US" dirty="0">
                <a:latin typeface="Lato" panose="020B0604020202020204" charset="0"/>
                <a:ea typeface="Lato" panose="020B0604020202020204" charset="0"/>
                <a:cs typeface="Lato" panose="020B0604020202020204" charset="0"/>
              </a:rPr>
              <a:t>Download: </a:t>
            </a:r>
            <a:r>
              <a:rPr lang="en-US" dirty="0">
                <a:latin typeface="Lato" panose="020B0604020202020204" charset="0"/>
                <a:ea typeface="Lato" panose="020B0604020202020204" charset="0"/>
                <a:cs typeface="Lato" panose="020B0604020202020204" charset="0"/>
                <a:hlinkClick r:id="rId5"/>
              </a:rPr>
              <a:t>https://ourworldindata.org/co2-and-other-greenhouse-gas-emissions/</a:t>
            </a:r>
            <a:endParaRPr lang="en-US"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and</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4</a:t>
            </a:fld>
            <a:endParaRPr lang="de-CH"/>
          </a:p>
        </p:txBody>
      </p:sp>
    </p:spTree>
    <p:extLst>
      <p:ext uri="{BB962C8B-B14F-4D97-AF65-F5344CB8AC3E}">
        <p14:creationId xmlns:p14="http://schemas.microsoft.com/office/powerpoint/2010/main" val="258786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219600" algn="l"/>
            <a:r>
              <a:rPr lang="en-US" sz="1200" b="1" dirty="0">
                <a:latin typeface="Lato" pitchFamily="18"/>
                <a:ea typeface="Lato" pitchFamily="2"/>
                <a:cs typeface="Lato" pitchFamily="2"/>
              </a:rPr>
              <a:t>SPEAKER NOTES:</a:t>
            </a:r>
          </a:p>
          <a:p>
            <a:pPr marL="0" lvl="0" indent="-219600" algn="l"/>
            <a:endParaRPr lang="en-US" sz="1200" b="1" dirty="0">
              <a:latin typeface="Lato" pitchFamily="18"/>
              <a:ea typeface="Lato" pitchFamily="2"/>
              <a:cs typeface="Lato" pitchFamily="2"/>
            </a:endParaRPr>
          </a:p>
          <a:p>
            <a:pPr marL="0" lvl="0" indent="-219600" algn="l"/>
            <a:r>
              <a:rPr lang="en-US" sz="1200" dirty="0">
                <a:latin typeface="Lato" pitchFamily="18"/>
                <a:ea typeface="Lato" pitchFamily="2"/>
                <a:cs typeface="Lato" pitchFamily="2"/>
              </a:rPr>
              <a:t>Because CO</a:t>
            </a:r>
            <a:r>
              <a:rPr lang="en-US" sz="1200" baseline="-25000" dirty="0">
                <a:latin typeface="Lato" pitchFamily="18"/>
                <a:ea typeface="Lato" pitchFamily="2"/>
                <a:cs typeface="Lato" pitchFamily="2"/>
              </a:rPr>
              <a:t>2</a:t>
            </a:r>
            <a:r>
              <a:rPr lang="en-US" sz="1200" dirty="0">
                <a:latin typeface="Lato" pitchFamily="18"/>
                <a:ea typeface="Lato" pitchFamily="2"/>
                <a:cs typeface="Lato" pitchFamily="2"/>
              </a:rPr>
              <a:t> persists for long time in the atmosphere, the observed global warming is not reversible for centuries (IPCC 2021). Some of the consequences of climate change are:</a:t>
            </a:r>
          </a:p>
          <a:p>
            <a:pPr marL="0" lvl="0" indent="-219600" algn="l"/>
            <a:r>
              <a:rPr lang="en-US" sz="1200" dirty="0">
                <a:latin typeface="Lato" pitchFamily="18"/>
                <a:ea typeface="Lato" pitchFamily="2"/>
                <a:cs typeface="Lato" pitchFamily="2"/>
              </a:rPr>
              <a:t>- increase in sea level (current trend would lead to ~80cm increase by 2100 compared to 1900; Nerem et al. 2018)  </a:t>
            </a:r>
          </a:p>
          <a:p>
            <a:pPr marL="0" lvl="0" indent="-219600" algn="l"/>
            <a:r>
              <a:rPr lang="en-US" sz="1200" dirty="0">
                <a:latin typeface="Lato" pitchFamily="18"/>
                <a:ea typeface="Lato" pitchFamily="2"/>
                <a:cs typeface="Lato" pitchFamily="2"/>
              </a:rPr>
              <a:t>- increase in frequency and magnitude of weather and climate extremes, including heavy precipitations, heat waves, draughts etc. (Mora et al. 2017, IPCC 2021)</a:t>
            </a:r>
          </a:p>
          <a:p>
            <a:pPr marL="0" lvl="0" indent="-219600" algn="l"/>
            <a:endParaRPr lang="en-US" sz="1200" b="1" dirty="0">
              <a:latin typeface="Lato" pitchFamily="18"/>
              <a:ea typeface="Lato" pitchFamily="2"/>
              <a:cs typeface="Lato" pitchFamily="2"/>
            </a:endParaRPr>
          </a:p>
          <a:p>
            <a:pPr marL="0" lvl="0" indent="-219600" algn="l"/>
            <a:r>
              <a:rPr lang="en-US" sz="1200" b="1" dirty="0">
                <a:latin typeface="Lato" pitchFamily="18"/>
                <a:ea typeface="Lato" pitchFamily="2"/>
                <a:cs typeface="Lato" pitchFamily="2"/>
              </a:rPr>
              <a:t>CREDIT: </a:t>
            </a:r>
            <a:r>
              <a:rPr lang="en-US" sz="1200" dirty="0">
                <a:latin typeface="Lato" pitchFamily="18"/>
                <a:ea typeface="Lato" pitchFamily="2"/>
                <a:cs typeface="Lato" pitchFamily="2"/>
              </a:rPr>
              <a:t>© Fabrizio </a:t>
            </a:r>
            <a:r>
              <a:rPr lang="en-US" sz="1200" dirty="0" err="1">
                <a:latin typeface="Lato" pitchFamily="18"/>
                <a:ea typeface="Lato" pitchFamily="2"/>
                <a:cs typeface="Lato" pitchFamily="2"/>
              </a:rPr>
              <a:t>Menardo</a:t>
            </a:r>
            <a:r>
              <a:rPr lang="en-US" sz="1200" dirty="0">
                <a:latin typeface="Lato" pitchFamily="18"/>
                <a:ea typeface="Lato" pitchFamily="2"/>
                <a:cs typeface="Lato" pitchFamily="2"/>
              </a:rPr>
              <a:t>, CC-BY-SA 4.0</a:t>
            </a:r>
          </a:p>
          <a:p>
            <a:pPr marL="0" lvl="0" indent="-219600" algn="l"/>
            <a:endParaRPr lang="en-US" sz="1200" b="1" dirty="0">
              <a:latin typeface="Lato" pitchFamily="18"/>
              <a:ea typeface="Lato" pitchFamily="2"/>
              <a:cs typeface="Lato" pitchFamily="2"/>
            </a:endParaRPr>
          </a:p>
          <a:p>
            <a:pPr marL="0" lvl="0" indent="-219600" algn="l"/>
            <a:r>
              <a:rPr lang="en-US" sz="1200" b="1" dirty="0">
                <a:latin typeface="Lato" pitchFamily="18"/>
                <a:ea typeface="Lato" pitchFamily="2"/>
                <a:cs typeface="Lato" pitchFamily="2"/>
              </a:rPr>
              <a:t>SOURCES:  </a:t>
            </a:r>
          </a:p>
          <a:p>
            <a:pPr marL="0" lvl="0" indent="-219600" algn="l"/>
            <a:endParaRPr lang="en-US" sz="1200" b="1" dirty="0">
              <a:latin typeface="Lato" pitchFamily="18"/>
              <a:ea typeface="Lato" pitchFamily="2"/>
              <a:cs typeface="Lato" pitchFamily="2"/>
            </a:endParaRPr>
          </a:p>
          <a:p>
            <a:pPr marL="0" lvl="0" indent="-219600" algn="l"/>
            <a:r>
              <a:rPr lang="en-US" sz="1200" dirty="0">
                <a:latin typeface="Lato" pitchFamily="18"/>
                <a:ea typeface="Lato" pitchFamily="2"/>
                <a:cs typeface="Lato" pitchFamily="2"/>
              </a:rPr>
              <a:t>IPCC, 2021: Summary for Policymakers. In: Climate Change 2021: The Physical Science Basis. Contribution of Working Group I to the Sixth Assessment Report of the Intergovernmental Panel on Climate Change (</a:t>
            </a:r>
            <a:r>
              <a:rPr lang="en-US" sz="1200" dirty="0">
                <a:latin typeface="Lato" pitchFamily="18"/>
                <a:ea typeface="Lato" pitchFamily="2"/>
                <a:cs typeface="Lato" pitchFamily="2"/>
                <a:hlinkClick r:id="rId3"/>
              </a:rPr>
              <a:t>https://www.ipcc.ch/report/ar6/wg1/</a:t>
            </a:r>
            <a:r>
              <a:rPr lang="en-US" sz="1200" dirty="0">
                <a:latin typeface="Lato" pitchFamily="18"/>
                <a:ea typeface="Lato" pitchFamily="2"/>
                <a:cs typeface="Lato" pitchFamily="2"/>
              </a:rPr>
              <a:t>)</a:t>
            </a:r>
          </a:p>
          <a:p>
            <a:pPr marL="0" lvl="0" indent="-219600" algn="l"/>
            <a:endParaRPr lang="en-US" sz="1200" dirty="0">
              <a:latin typeface="Lato" pitchFamily="18"/>
              <a:ea typeface="Lato" pitchFamily="2"/>
              <a:cs typeface="Lato" pitchFamily="2"/>
            </a:endParaRPr>
          </a:p>
          <a:p>
            <a:pPr marL="0" lvl="0" indent="-219600" algn="l"/>
            <a:r>
              <a:rPr lang="en-US" sz="1200" dirty="0">
                <a:latin typeface="Lato" pitchFamily="18"/>
                <a:ea typeface="Lato" pitchFamily="2"/>
                <a:cs typeface="Lato" pitchFamily="2"/>
              </a:rPr>
              <a:t>Nerem, R. S., Beckley, B. D., Fasullo, J. T., </a:t>
            </a:r>
            <a:r>
              <a:rPr lang="en-US" sz="1200" dirty="0" err="1">
                <a:latin typeface="Lato" pitchFamily="18"/>
                <a:ea typeface="Lato" pitchFamily="2"/>
                <a:cs typeface="Lato" pitchFamily="2"/>
              </a:rPr>
              <a:t>Hamlington</a:t>
            </a:r>
            <a:r>
              <a:rPr lang="en-US" sz="1200" dirty="0">
                <a:latin typeface="Lato" pitchFamily="18"/>
                <a:ea typeface="Lato" pitchFamily="2"/>
                <a:cs typeface="Lato" pitchFamily="2"/>
              </a:rPr>
              <a:t>, B. D., Masters, D., &amp; </a:t>
            </a:r>
            <a:r>
              <a:rPr lang="en-US" sz="1200" dirty="0" err="1">
                <a:latin typeface="Lato" pitchFamily="18"/>
                <a:ea typeface="Lato" pitchFamily="2"/>
                <a:cs typeface="Lato" pitchFamily="2"/>
              </a:rPr>
              <a:t>Mitchum</a:t>
            </a:r>
            <a:r>
              <a:rPr lang="en-US" sz="1200" dirty="0">
                <a:latin typeface="Lato" pitchFamily="18"/>
                <a:ea typeface="Lato" pitchFamily="2"/>
                <a:cs typeface="Lato" pitchFamily="2"/>
              </a:rPr>
              <a:t>, G. T. (2018). Climate-change–driven accelerated sea-level rise detected in the altimeter era. Proceedings of the national academy of sciences, 115(9), 2022-2025.</a:t>
            </a:r>
          </a:p>
          <a:p>
            <a:pPr marL="0" lvl="0" indent="-219600" algn="l"/>
            <a:r>
              <a:rPr lang="en-US" sz="1200" dirty="0">
                <a:latin typeface="Lato" pitchFamily="18"/>
                <a:ea typeface="Lato" pitchFamily="2"/>
                <a:cs typeface="Lato" pitchFamily="2"/>
                <a:hlinkClick r:id="rId4"/>
              </a:rPr>
              <a:t>https://doi.org/10.1073/pnas.1717312115</a:t>
            </a:r>
          </a:p>
          <a:p>
            <a:pPr marL="0" lvl="0" indent="-219600" algn="l"/>
            <a:endParaRPr lang="en-US" sz="1200" dirty="0">
              <a:latin typeface="Lato" pitchFamily="18"/>
              <a:ea typeface="Lato" pitchFamily="2"/>
              <a:cs typeface="Lato" pitchFamily="2"/>
            </a:endParaRPr>
          </a:p>
          <a:p>
            <a:pPr marL="0" lvl="0" indent="-219600" algn="l"/>
            <a:r>
              <a:rPr lang="en-US" sz="1200" dirty="0">
                <a:solidFill>
                  <a:srgbClr val="000000"/>
                </a:solidFill>
                <a:latin typeface="Lato" pitchFamily="18"/>
                <a:ea typeface="+mn-ea" pitchFamily="2"/>
                <a:cs typeface="Lato" pitchFamily="2"/>
              </a:rPr>
              <a:t>Mora, C., </a:t>
            </a:r>
            <a:r>
              <a:rPr lang="en-US" sz="1200" dirty="0" err="1">
                <a:solidFill>
                  <a:srgbClr val="000000"/>
                </a:solidFill>
                <a:latin typeface="Lato" pitchFamily="18"/>
                <a:ea typeface="+mn-ea" pitchFamily="2"/>
                <a:cs typeface="Lato" pitchFamily="2"/>
              </a:rPr>
              <a:t>Dousset</a:t>
            </a:r>
            <a:r>
              <a:rPr lang="en-US" sz="1200" dirty="0">
                <a:solidFill>
                  <a:srgbClr val="000000"/>
                </a:solidFill>
                <a:latin typeface="Lato" pitchFamily="18"/>
                <a:ea typeface="+mn-ea" pitchFamily="2"/>
                <a:cs typeface="Lato" pitchFamily="2"/>
              </a:rPr>
              <a:t>, B., Caldwell, I. </a:t>
            </a:r>
            <a:r>
              <a:rPr lang="en-US" sz="1200" i="1" dirty="0">
                <a:solidFill>
                  <a:srgbClr val="000000"/>
                </a:solidFill>
                <a:latin typeface="Lato" pitchFamily="18"/>
                <a:ea typeface="+mn-ea" pitchFamily="2"/>
                <a:cs typeface="Lato" pitchFamily="2"/>
              </a:rPr>
              <a:t>et al.</a:t>
            </a:r>
            <a:r>
              <a:rPr lang="en-US" sz="1200" dirty="0">
                <a:solidFill>
                  <a:srgbClr val="000000"/>
                </a:solidFill>
                <a:latin typeface="Lato" pitchFamily="18"/>
                <a:ea typeface="+mn-ea" pitchFamily="2"/>
                <a:cs typeface="Lato" pitchFamily="2"/>
              </a:rPr>
              <a:t> Global risk of deadly heat. </a:t>
            </a:r>
            <a:r>
              <a:rPr lang="en-US" sz="1200" i="1" dirty="0">
                <a:solidFill>
                  <a:srgbClr val="000000"/>
                </a:solidFill>
                <a:latin typeface="Lato" pitchFamily="18"/>
                <a:ea typeface="+mn-ea" pitchFamily="2"/>
                <a:cs typeface="Lato" pitchFamily="2"/>
              </a:rPr>
              <a:t>Nature </a:t>
            </a:r>
            <a:r>
              <a:rPr lang="en-US" sz="1200" i="1" dirty="0" err="1">
                <a:solidFill>
                  <a:srgbClr val="000000"/>
                </a:solidFill>
                <a:latin typeface="Lato" pitchFamily="18"/>
                <a:ea typeface="+mn-ea" pitchFamily="2"/>
                <a:cs typeface="Lato" pitchFamily="2"/>
              </a:rPr>
              <a:t>Clim</a:t>
            </a:r>
            <a:r>
              <a:rPr lang="en-US" sz="1200" i="1" dirty="0">
                <a:solidFill>
                  <a:srgbClr val="000000"/>
                </a:solidFill>
                <a:latin typeface="Lato" pitchFamily="18"/>
                <a:ea typeface="+mn-ea" pitchFamily="2"/>
                <a:cs typeface="Lato" pitchFamily="2"/>
              </a:rPr>
              <a:t> Change</a:t>
            </a:r>
            <a:r>
              <a:rPr lang="en-US" sz="1200" dirty="0">
                <a:solidFill>
                  <a:srgbClr val="000000"/>
                </a:solidFill>
                <a:latin typeface="Lato" pitchFamily="18"/>
                <a:ea typeface="+mn-ea" pitchFamily="2"/>
                <a:cs typeface="Lato" pitchFamily="2"/>
              </a:rPr>
              <a:t> </a:t>
            </a:r>
            <a:r>
              <a:rPr lang="en-US" sz="1200" b="1" dirty="0">
                <a:solidFill>
                  <a:srgbClr val="000000"/>
                </a:solidFill>
                <a:latin typeface="Lato" pitchFamily="18"/>
                <a:ea typeface="+mn-ea" pitchFamily="2"/>
                <a:cs typeface="Lato" pitchFamily="2"/>
              </a:rPr>
              <a:t>7, </a:t>
            </a:r>
            <a:r>
              <a:rPr lang="en-US" sz="1200" dirty="0">
                <a:solidFill>
                  <a:srgbClr val="000000"/>
                </a:solidFill>
                <a:latin typeface="Lato" pitchFamily="18"/>
                <a:ea typeface="+mn-ea" pitchFamily="2"/>
                <a:cs typeface="Lato" pitchFamily="2"/>
              </a:rPr>
              <a:t>501–506 (2017). https://doi.org/10.1038/nclimate3322</a:t>
            </a:r>
          </a:p>
        </p:txBody>
      </p:sp>
      <p:sp>
        <p:nvSpPr>
          <p:cNvPr id="4" name="Foliennummernplatzhalter 3"/>
          <p:cNvSpPr>
            <a:spLocks noGrp="1"/>
          </p:cNvSpPr>
          <p:nvPr>
            <p:ph type="sldNum" sz="quarter" idx="5"/>
          </p:nvPr>
        </p:nvSpPr>
        <p:spPr/>
        <p:txBody>
          <a:bodyPr/>
          <a:lstStyle/>
          <a:p>
            <a:fld id="{ECEF0DB4-D88E-4255-B889-91D69D560888}" type="slidenum">
              <a:rPr lang="en-US" smtClean="0"/>
              <a:t>5</a:t>
            </a:fld>
            <a:endParaRPr lang="en-US"/>
          </a:p>
        </p:txBody>
      </p:sp>
    </p:spTree>
    <p:extLst>
      <p:ext uri="{BB962C8B-B14F-4D97-AF65-F5344CB8AC3E}">
        <p14:creationId xmlns:p14="http://schemas.microsoft.com/office/powerpoint/2010/main" val="303947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b="1" dirty="0">
              <a:latin typeface="Lato" panose="020B0604020202020204" charset="0"/>
              <a:ea typeface="Lato" panose="020B0604020202020204" charset="0"/>
              <a:cs typeface="Lato" panose="020B0604020202020204" charset="0"/>
            </a:endParaRPr>
          </a:p>
          <a:p>
            <a:r>
              <a:rPr lang="en-US" b="0" dirty="0">
                <a:latin typeface="Lato" panose="020B0604020202020204" charset="0"/>
                <a:ea typeface="Lato" panose="020B0604020202020204" charset="0"/>
                <a:cs typeface="Lato" panose="020B0604020202020204" charset="0"/>
              </a:rPr>
              <a:t>To limit the temperature</a:t>
            </a:r>
            <a:r>
              <a:rPr lang="en-US" b="0" baseline="0" dirty="0">
                <a:latin typeface="Lato" panose="020B0604020202020204" charset="0"/>
                <a:ea typeface="Lato" panose="020B0604020202020204" charset="0"/>
                <a:cs typeface="Lato" panose="020B0604020202020204" charset="0"/>
              </a:rPr>
              <a:t> increase to 1.5, or even 2 </a:t>
            </a:r>
            <a:r>
              <a:rPr lang="de-CH" b="1" dirty="0">
                <a:latin typeface="Lato" panose="020B0604020202020204" charset="0"/>
                <a:ea typeface="Lato" panose="020B0604020202020204" charset="0"/>
                <a:cs typeface="Lato" panose="020B0604020202020204" charset="0"/>
              </a:rPr>
              <a:t>°</a:t>
            </a:r>
            <a:r>
              <a:rPr lang="en-US" b="0" baseline="0" dirty="0">
                <a:latin typeface="Lato" panose="020B0604020202020204" charset="0"/>
                <a:ea typeface="Lato" panose="020B0604020202020204" charset="0"/>
                <a:cs typeface="Lato" panose="020B0604020202020204" charset="0"/>
              </a:rPr>
              <a:t>C, global emissions of greenhouse gases need to decrease rapidly in the next 10 years. Projections based on current policies predict a stabilization of emissions, but no reduction. This would lead to ~3 </a:t>
            </a:r>
            <a:r>
              <a:rPr lang="de-CH" b="0" dirty="0">
                <a:latin typeface="Lato" panose="020B0604020202020204" charset="0"/>
                <a:ea typeface="Lato" panose="020B0604020202020204" charset="0"/>
                <a:cs typeface="Lato" panose="020B0604020202020204" charset="0"/>
              </a:rPr>
              <a:t>°C </a:t>
            </a:r>
            <a:r>
              <a:rPr lang="de-CH" b="0" dirty="0" err="1">
                <a:latin typeface="Lato" panose="020B0604020202020204" charset="0"/>
                <a:ea typeface="Lato" panose="020B0604020202020204" charset="0"/>
                <a:cs typeface="Lato" panose="020B0604020202020204" charset="0"/>
              </a:rPr>
              <a:t>of</a:t>
            </a:r>
            <a:r>
              <a:rPr lang="de-CH" b="0" dirty="0">
                <a:latin typeface="Lato" panose="020B0604020202020204" charset="0"/>
                <a:ea typeface="Lato" panose="020B0604020202020204" charset="0"/>
                <a:cs typeface="Lato" panose="020B0604020202020204" charset="0"/>
              </a:rPr>
              <a:t> </a:t>
            </a:r>
            <a:r>
              <a:rPr lang="de-CH" b="0" dirty="0" err="1">
                <a:latin typeface="Lato" panose="020B0604020202020204" charset="0"/>
                <a:ea typeface="Lato" panose="020B0604020202020204" charset="0"/>
                <a:cs typeface="Lato" panose="020B0604020202020204" charset="0"/>
              </a:rPr>
              <a:t>warming</a:t>
            </a:r>
            <a:r>
              <a:rPr lang="de-CH" b="0" baseline="0" dirty="0">
                <a:latin typeface="Lato" panose="020B0604020202020204" charset="0"/>
                <a:ea typeface="Lato" panose="020B0604020202020204" charset="0"/>
                <a:cs typeface="Lato" panose="020B0604020202020204" charset="0"/>
              </a:rPr>
              <a:t> </a:t>
            </a:r>
            <a:r>
              <a:rPr lang="de-CH" b="0" baseline="0" dirty="0" err="1">
                <a:latin typeface="Lato" panose="020B0604020202020204" charset="0"/>
                <a:ea typeface="Lato" panose="020B0604020202020204" charset="0"/>
                <a:cs typeface="Lato" panose="020B0604020202020204" charset="0"/>
              </a:rPr>
              <a:t>by</a:t>
            </a:r>
            <a:r>
              <a:rPr lang="de-CH" b="0" baseline="0" dirty="0">
                <a:latin typeface="Lato" panose="020B0604020202020204" charset="0"/>
                <a:ea typeface="Lato" panose="020B0604020202020204" charset="0"/>
                <a:cs typeface="Lato" panose="020B0604020202020204" charset="0"/>
              </a:rPr>
              <a:t> </a:t>
            </a:r>
            <a:r>
              <a:rPr lang="de-CH" b="0" baseline="0" dirty="0" err="1">
                <a:latin typeface="Lato" panose="020B0604020202020204" charset="0"/>
                <a:ea typeface="Lato" panose="020B0604020202020204" charset="0"/>
                <a:cs typeface="Lato" panose="020B0604020202020204" charset="0"/>
              </a:rPr>
              <a:t>the</a:t>
            </a:r>
            <a:r>
              <a:rPr lang="de-CH" b="0" baseline="0" dirty="0">
                <a:latin typeface="Lato" panose="020B0604020202020204" charset="0"/>
                <a:ea typeface="Lato" panose="020B0604020202020204" charset="0"/>
                <a:cs typeface="Lato" panose="020B0604020202020204" charset="0"/>
              </a:rPr>
              <a:t> end </a:t>
            </a:r>
            <a:r>
              <a:rPr lang="de-CH" b="0" baseline="0" dirty="0" err="1">
                <a:latin typeface="Lato" panose="020B0604020202020204" charset="0"/>
                <a:ea typeface="Lato" panose="020B0604020202020204" charset="0"/>
                <a:cs typeface="Lato" panose="020B0604020202020204" charset="0"/>
              </a:rPr>
              <a:t>of</a:t>
            </a:r>
            <a:r>
              <a:rPr lang="de-CH" b="0" baseline="0" dirty="0">
                <a:latin typeface="Lato" panose="020B0604020202020204" charset="0"/>
                <a:ea typeface="Lato" panose="020B0604020202020204" charset="0"/>
                <a:cs typeface="Lato" panose="020B0604020202020204" charset="0"/>
              </a:rPr>
              <a:t> </a:t>
            </a:r>
            <a:r>
              <a:rPr lang="de-CH" b="0" baseline="0" dirty="0" err="1">
                <a:latin typeface="Lato" panose="020B0604020202020204" charset="0"/>
                <a:ea typeface="Lato" panose="020B0604020202020204" charset="0"/>
                <a:cs typeface="Lato" panose="020B0604020202020204" charset="0"/>
              </a:rPr>
              <a:t>the</a:t>
            </a:r>
            <a:r>
              <a:rPr lang="de-CH" b="0" baseline="0" dirty="0">
                <a:latin typeface="Lato" panose="020B0604020202020204" charset="0"/>
                <a:ea typeface="Lato" panose="020B0604020202020204" charset="0"/>
                <a:cs typeface="Lato" panose="020B0604020202020204" charset="0"/>
              </a:rPr>
              <a:t> </a:t>
            </a:r>
            <a:r>
              <a:rPr lang="de-CH" b="0" baseline="0" dirty="0" err="1">
                <a:latin typeface="Lato" panose="020B0604020202020204" charset="0"/>
                <a:ea typeface="Lato" panose="020B0604020202020204" charset="0"/>
                <a:cs typeface="Lato" panose="020B0604020202020204" charset="0"/>
              </a:rPr>
              <a:t>century</a:t>
            </a:r>
            <a:r>
              <a:rPr lang="de-CH" b="0" baseline="0" dirty="0">
                <a:latin typeface="Lato" panose="020B0604020202020204" charset="0"/>
                <a:ea typeface="Lato" panose="020B0604020202020204" charset="0"/>
                <a:cs typeface="Lato" panose="020B0604020202020204" charset="0"/>
              </a:rPr>
              <a:t>.</a:t>
            </a:r>
            <a:r>
              <a:rPr lang="en-US" b="0" baseline="0" dirty="0">
                <a:latin typeface="Lato" panose="020B0604020202020204" charset="0"/>
                <a:ea typeface="Lato" panose="020B0604020202020204" charset="0"/>
                <a:cs typeface="Lato" panose="020B0604020202020204" charset="0"/>
              </a:rPr>
              <a:t> </a:t>
            </a:r>
            <a:endParaRPr lang="en-US" b="0"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 2009-2021 by Climate Analytics and </a:t>
            </a:r>
            <a:r>
              <a:rPr lang="en-US" dirty="0" err="1">
                <a:latin typeface="Lato" panose="020B0604020202020204" charset="0"/>
                <a:ea typeface="Lato" panose="020B0604020202020204" charset="0"/>
                <a:cs typeface="Lato" panose="020B0604020202020204" charset="0"/>
              </a:rPr>
              <a:t>NewClimate</a:t>
            </a:r>
            <a:r>
              <a:rPr lang="en-US" dirty="0">
                <a:latin typeface="Lato" panose="020B0604020202020204" charset="0"/>
                <a:ea typeface="Lato" panose="020B0604020202020204" charset="0"/>
                <a:cs typeface="Lato" panose="020B0604020202020204" charset="0"/>
              </a:rPr>
              <a:t> Institute. All rights reserved. Any reproduction, in full or in part, must credit Climate Analytics and </a:t>
            </a:r>
            <a:r>
              <a:rPr lang="en-US" dirty="0" err="1">
                <a:latin typeface="Lato" panose="020B0604020202020204" charset="0"/>
                <a:ea typeface="Lato" panose="020B0604020202020204" charset="0"/>
                <a:cs typeface="Lato" panose="020B0604020202020204" charset="0"/>
              </a:rPr>
              <a:t>NewClimate</a:t>
            </a:r>
            <a:r>
              <a:rPr lang="en-US" dirty="0">
                <a:latin typeface="Lato" panose="020B0604020202020204" charset="0"/>
                <a:ea typeface="Lato" panose="020B0604020202020204" charset="0"/>
                <a:cs typeface="Lato" panose="020B0604020202020204" charset="0"/>
              </a:rPr>
              <a:t> Institute and must include a copyright notice and must not be used for commercial purposes</a:t>
            </a:r>
            <a:endParaRPr lang="en-US" b="1"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b="1" dirty="0">
              <a:latin typeface="Lato" panose="020B0604020202020204" charset="0"/>
              <a:ea typeface="Lato" panose="020B0604020202020204" charset="0"/>
              <a:cs typeface="Lato" panose="020B0604020202020204" charset="0"/>
            </a:endParaRPr>
          </a:p>
          <a:p>
            <a:r>
              <a:rPr lang="en-GB" dirty="0">
                <a:latin typeface="Lato" panose="020B0604020202020204" charset="0"/>
                <a:ea typeface="Lato" panose="020B0604020202020204" charset="0"/>
                <a:cs typeface="Lato" panose="020B0604020202020204" charset="0"/>
              </a:rPr>
              <a:t>Figure from</a:t>
            </a:r>
            <a:r>
              <a:rPr lang="en-GB" baseline="0" dirty="0">
                <a:latin typeface="Lato" panose="020B0604020202020204" charset="0"/>
                <a:ea typeface="Lato" panose="020B0604020202020204" charset="0"/>
                <a:cs typeface="Lato" panose="020B0604020202020204" charset="0"/>
              </a:rPr>
              <a:t> Climate Action Tracker: https://climateactiontracker.org/global/temperatures/</a:t>
            </a:r>
            <a:endParaRPr lang="en-GB" dirty="0">
              <a:latin typeface="Lato" panose="020B0604020202020204" charset="0"/>
              <a:ea typeface="Lato" panose="020B0604020202020204" charset="0"/>
              <a:cs typeface="Lato" panose="020B0604020202020204" charset="0"/>
            </a:endParaRPr>
          </a:p>
        </p:txBody>
      </p:sp>
      <p:sp>
        <p:nvSpPr>
          <p:cNvPr id="4" name="Foliennummernplatzhalter 3"/>
          <p:cNvSpPr>
            <a:spLocks noGrp="1"/>
          </p:cNvSpPr>
          <p:nvPr>
            <p:ph type="sldNum" sz="quarter" idx="5"/>
          </p:nvPr>
        </p:nvSpPr>
        <p:spPr/>
        <p:txBody>
          <a:bodyPr/>
          <a:lstStyle/>
          <a:p>
            <a:fld id="{550BA0D9-B797-4B33-9248-7771BFA5AEF3}" type="slidenum">
              <a:rPr lang="de-CH" smtClean="0"/>
              <a:t>6</a:t>
            </a:fld>
            <a:endParaRPr lang="de-CH"/>
          </a:p>
        </p:txBody>
      </p:sp>
    </p:spTree>
    <p:extLst>
      <p:ext uri="{BB962C8B-B14F-4D97-AF65-F5344CB8AC3E}">
        <p14:creationId xmlns:p14="http://schemas.microsoft.com/office/powerpoint/2010/main" val="243583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SPEAKER NOTES:</a:t>
            </a:r>
          </a:p>
          <a:p>
            <a:endParaRPr lang="en-US" b="1" dirty="0"/>
          </a:p>
          <a:p>
            <a:r>
              <a:rPr lang="en-US" b="0" dirty="0"/>
              <a:t>Achieving</a:t>
            </a:r>
            <a:r>
              <a:rPr lang="en-US" b="0" baseline="0" dirty="0"/>
              <a:t> the CO</a:t>
            </a:r>
            <a:r>
              <a:rPr lang="en-US" b="0" baseline="-25000" dirty="0"/>
              <a:t>2</a:t>
            </a:r>
            <a:r>
              <a:rPr lang="en-US" b="0" baseline="0" dirty="0"/>
              <a:t> emission reduction necessary to stay within 1.5, or even 2 </a:t>
            </a:r>
            <a:r>
              <a:rPr lang="de-CH" b="1" dirty="0"/>
              <a:t>°</a:t>
            </a:r>
            <a:r>
              <a:rPr lang="en-US" b="0" baseline="0" dirty="0"/>
              <a:t>C will require a rapid transformation affecting technological innovation and the global socio-economic system. The political actions that are needed to reduce CO</a:t>
            </a:r>
            <a:r>
              <a:rPr lang="en-US" b="0" baseline="-25000" dirty="0"/>
              <a:t>2</a:t>
            </a:r>
            <a:r>
              <a:rPr lang="en-US" b="0" baseline="0" dirty="0"/>
              <a:t> emissions can only be implemented if there will be a strong push from the population. </a:t>
            </a:r>
          </a:p>
          <a:p>
            <a:endParaRPr lang="en-US" b="0" baseline="0" dirty="0"/>
          </a:p>
          <a:p>
            <a:r>
              <a:rPr lang="en-US" b="0" baseline="0" dirty="0"/>
              <a:t>We all have the interest and the responsibility to contribute to this transformation:</a:t>
            </a:r>
          </a:p>
          <a:p>
            <a:endParaRPr lang="en-US" b="0" baseline="0" dirty="0"/>
          </a:p>
          <a:p>
            <a:pPr marL="228600" indent="-228600">
              <a:buAutoNum type="arabicParenR"/>
            </a:pPr>
            <a:r>
              <a:rPr lang="en-US" b="0" baseline="0" dirty="0"/>
              <a:t>Get informed, about climate change and its drivers. A good place to start is www.scientists4future.org</a:t>
            </a:r>
          </a:p>
          <a:p>
            <a:pPr marL="228600" indent="-228600">
              <a:buAutoNum type="arabicParenR"/>
            </a:pPr>
            <a:r>
              <a:rPr lang="en-US" b="0" baseline="0" dirty="0"/>
              <a:t>Raise awareness, talk about it with your family, friends, and colleague. Join the 2minutes4future campaign and insert a few slides in all your scientific presentations (conferences, lectures, lab meeting etc..). Convince you colleagues to do the same!</a:t>
            </a:r>
          </a:p>
          <a:p>
            <a:pPr marL="228600" indent="-228600">
              <a:buAutoNum type="arabicParenR"/>
            </a:pPr>
            <a:r>
              <a:rPr lang="en-US" b="0" baseline="0" dirty="0"/>
              <a:t>Awareness is not enough, set personal goals to reduce your carbon footprint</a:t>
            </a:r>
          </a:p>
          <a:p>
            <a:pPr marL="228600" indent="-228600">
              <a:buAutoNum type="arabicParenR"/>
            </a:pPr>
            <a:r>
              <a:rPr lang="en-US" b="0" baseline="0" dirty="0"/>
              <a:t>Ultimately political change is needed, become active in your community, support movements and political parties that are working for progress. </a:t>
            </a:r>
          </a:p>
          <a:p>
            <a:pPr marL="228600" indent="-228600">
              <a:buAutoNum type="arabicParen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CREDIT</a:t>
            </a:r>
            <a:r>
              <a:rPr lang="en-US" b="1" dirty="0">
                <a:latin typeface="Lato" panose="020B0604020202020204" charset="0"/>
                <a:ea typeface="Lato" panose="020B0604020202020204" charset="0"/>
                <a:cs typeface="Lato" panose="020B0604020202020204" charset="0"/>
              </a:rPr>
              <a:t>:</a:t>
            </a:r>
            <a:r>
              <a:rPr lang="en-US" dirty="0">
                <a:latin typeface="Lato" panose="020B0604020202020204" charset="0"/>
                <a:ea typeface="Lato" panose="020B0604020202020204" charset="0"/>
                <a:cs typeface="Lato" panose="020B0604020202020204" charset="0"/>
              </a:rPr>
              <a:t> ©</a:t>
            </a:r>
            <a:r>
              <a:rPr lang="en-US" b="1" baseline="0" dirty="0"/>
              <a:t> </a:t>
            </a:r>
            <a:r>
              <a:rPr lang="en-US" b="0" baseline="0" dirty="0"/>
              <a:t>Jan Overbeck and Fabrizio </a:t>
            </a:r>
            <a:r>
              <a:rPr lang="en-US" b="0" baseline="0" dirty="0" err="1"/>
              <a:t>Menardo</a:t>
            </a:r>
            <a:r>
              <a:rPr lang="en-US" dirty="0">
                <a:latin typeface="Lato" panose="020B0604020202020204" charset="0"/>
                <a:ea typeface="Lato" panose="020B0604020202020204" charset="0"/>
                <a:cs typeface="Lato" panose="020B0604020202020204" charset="0"/>
              </a:rPr>
              <a:t>, CC-BY-SA 4.0</a:t>
            </a:r>
          </a:p>
          <a:p>
            <a:pPr marL="0" indent="0">
              <a:buNone/>
            </a:pPr>
            <a:endParaRPr lang="en-US" b="0" dirty="0"/>
          </a:p>
        </p:txBody>
      </p:sp>
      <p:sp>
        <p:nvSpPr>
          <p:cNvPr id="4" name="Foliennummernplatzhalter 3"/>
          <p:cNvSpPr>
            <a:spLocks noGrp="1"/>
          </p:cNvSpPr>
          <p:nvPr>
            <p:ph type="sldNum" sz="quarter" idx="10"/>
          </p:nvPr>
        </p:nvSpPr>
        <p:spPr/>
        <p:txBody>
          <a:bodyPr/>
          <a:lstStyle/>
          <a:p>
            <a:fld id="{550BA0D9-B797-4B33-9248-7771BFA5AEF3}" type="slidenum">
              <a:rPr lang="de-CH" smtClean="0"/>
              <a:t>7</a:t>
            </a:fld>
            <a:endParaRPr lang="de-CH"/>
          </a:p>
        </p:txBody>
      </p:sp>
    </p:spTree>
    <p:extLst>
      <p:ext uri="{BB962C8B-B14F-4D97-AF65-F5344CB8AC3E}">
        <p14:creationId xmlns:p14="http://schemas.microsoft.com/office/powerpoint/2010/main" val="57181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Early</a:t>
            </a:r>
            <a:r>
              <a:rPr lang="en-US" baseline="0" dirty="0">
                <a:latin typeface="Lato" panose="020B0604020202020204" charset="0"/>
                <a:ea typeface="Lato" panose="020B0604020202020204" charset="0"/>
                <a:cs typeface="Lato" panose="020B0604020202020204" charset="0"/>
              </a:rPr>
              <a:t> Holocene was characterized by increasing temperature, which stabilized for about 5,000 years (Holocene climate optimum). After that a cooling trend prevailed, and culminated around 200 years ago in the little ice age, which was the coldest period of the Holocene.</a:t>
            </a:r>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In the last 100 years the average</a:t>
            </a:r>
            <a:r>
              <a:rPr lang="en-US" baseline="0" dirty="0">
                <a:latin typeface="Lato" panose="020B0604020202020204" charset="0"/>
                <a:ea typeface="Lato" panose="020B0604020202020204" charset="0"/>
                <a:cs typeface="Lato" panose="020B0604020202020204" charset="0"/>
              </a:rPr>
              <a:t> world temperature increased of about 1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the temperature increase accelerated in the last </a:t>
            </a:r>
            <a:r>
              <a:rPr lang="en-US" dirty="0">
                <a:latin typeface="Lato" panose="020B0604020202020204" charset="0"/>
                <a:ea typeface="Lato" panose="020B0604020202020204" charset="0"/>
                <a:cs typeface="Lato" panose="020B0604020202020204" charset="0"/>
              </a:rPr>
              <a:t>30 years (</a:t>
            </a:r>
            <a:r>
              <a:rPr lang="en-US" baseline="0" dirty="0">
                <a:latin typeface="Lato" panose="020B0604020202020204" charset="0"/>
                <a:ea typeface="Lato" panose="020B0604020202020204" charset="0"/>
                <a:cs typeface="Lato" panose="020B0604020202020204" charset="0"/>
              </a:rPr>
              <a:t>0.7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increase). Global temperatures are now higher than the average during the Holocene climate optimum. </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Fabrizio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r>
              <a:rPr lang="en-US" dirty="0">
                <a:latin typeface="Lato" panose="020B0604020202020204" charset="0"/>
                <a:ea typeface="Lato" panose="020B0604020202020204" charset="0"/>
                <a:cs typeface="Lato" panose="020B0604020202020204" charset="0"/>
              </a:rPr>
              <a:t>Data from 1850 onward was obtained from HadCRUT4 (</a:t>
            </a:r>
            <a:r>
              <a:rPr lang="en-US" dirty="0">
                <a:latin typeface="Lato" panose="020B0604020202020204" charset="0"/>
                <a:ea typeface="Lato" panose="020B0604020202020204" charset="0"/>
                <a:cs typeface="Lato" panose="020B0604020202020204" charset="0"/>
                <a:hlinkClick r:id="rId3"/>
              </a:rPr>
              <a:t>https://www.metoffice.gov.uk/hadobs/hadcrut4/</a:t>
            </a:r>
            <a:r>
              <a:rPr lang="en-US" dirty="0">
                <a:latin typeface="Lato" panose="020B0604020202020204" charset="0"/>
                <a:ea typeface="Lato" panose="020B0604020202020204" charset="0"/>
                <a:cs typeface="Lato" panose="020B0604020202020204" charset="0"/>
              </a:rPr>
              <a:t>). HadCRUT4 is a gridded dataset of global historical surface temperature anomalies relative to a 1961-1990 reference period. Data are available for each month since January 1850, on a 5 degree grid.</a:t>
            </a: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Morice</a:t>
            </a:r>
            <a:r>
              <a:rPr lang="en-US" dirty="0">
                <a:latin typeface="Lato" panose="020B0604020202020204" charset="0"/>
                <a:ea typeface="Lato" panose="020B0604020202020204" charset="0"/>
                <a:cs typeface="Lato" panose="020B0604020202020204" charset="0"/>
              </a:rPr>
              <a:t>, C. P., Kennedy, J. J., Rayner, N. A., and Jones, P. D. (2012), Quantifying uncertainties in global and regional temperature change using an ensemble of observational estimates: The HadCRUT4 data set, J. </a:t>
            </a:r>
            <a:r>
              <a:rPr lang="en-US" dirty="0" err="1">
                <a:latin typeface="Lato" panose="020B0604020202020204" charset="0"/>
                <a:ea typeface="Lato" panose="020B0604020202020204" charset="0"/>
                <a:cs typeface="Lato" panose="020B0604020202020204" charset="0"/>
              </a:rPr>
              <a:t>Geophys</a:t>
            </a:r>
            <a:r>
              <a:rPr lang="en-US" dirty="0">
                <a:latin typeface="Lato" panose="020B0604020202020204" charset="0"/>
                <a:ea typeface="Lato" panose="020B0604020202020204" charset="0"/>
                <a:cs typeface="Lato" panose="020B0604020202020204" charset="0"/>
              </a:rPr>
              <a:t>. Res., 117, D08101, doi:10.1029/2011JD017187.</a:t>
            </a:r>
          </a:p>
          <a:p>
            <a:r>
              <a:rPr lang="en-US" dirty="0">
                <a:latin typeface="Lato" panose="020B0604020202020204" charset="0"/>
                <a:ea typeface="Lato" panose="020B0604020202020204" charset="0"/>
                <a:cs typeface="Lato" panose="020B0604020202020204" charset="0"/>
              </a:rPr>
              <a:t>Download global yearly data: </a:t>
            </a:r>
            <a:r>
              <a:rPr lang="en-US" dirty="0">
                <a:latin typeface="Lato" panose="020B0604020202020204" charset="0"/>
                <a:ea typeface="Lato" panose="020B0604020202020204" charset="0"/>
                <a:cs typeface="Lato" panose="020B0604020202020204" charset="0"/>
                <a:hlinkClick r:id="rId4"/>
              </a:rPr>
              <a:t>https://www.metoffice.gov.uk/hadobs/hadcrut4/data/current/time_series/HadCRUT.4.6.0.0.annual_ns_avg.txt</a:t>
            </a:r>
            <a:r>
              <a:rPr lang="en-US" dirty="0">
                <a:latin typeface="Lato" panose="020B0604020202020204" charset="0"/>
                <a:ea typeface="Lato" panose="020B0604020202020204" charset="0"/>
                <a:cs typeface="Lato" panose="020B0604020202020204" charset="0"/>
              </a:rPr>
              <a:t>.</a:t>
            </a:r>
          </a:p>
          <a:p>
            <a:r>
              <a:rPr lang="en-US" dirty="0">
                <a:latin typeface="Lato" panose="020B0604020202020204" charset="0"/>
                <a:ea typeface="Lato" panose="020B0604020202020204" charset="0"/>
                <a:cs typeface="Lato" panose="020B0604020202020204" charset="0"/>
              </a:rPr>
              <a:t>File format: </a:t>
            </a:r>
            <a:r>
              <a:rPr lang="en-US" dirty="0">
                <a:latin typeface="Lato" panose="020B0604020202020204" charset="0"/>
                <a:ea typeface="Lato" panose="020B0604020202020204" charset="0"/>
                <a:cs typeface="Lato" panose="020B0604020202020204" charset="0"/>
                <a:hlinkClick r:id="rId5"/>
              </a:rPr>
              <a:t>https://www.metoffice.gov.uk/hadobs/hadcrut4/data/current/series_format.html</a:t>
            </a:r>
            <a:r>
              <a:rPr lang="en-US"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i="0" dirty="0">
                <a:latin typeface="Lato" panose="020B0604020202020204" charset="0"/>
                <a:ea typeface="Lato" panose="020B0604020202020204" charset="0"/>
                <a:cs typeface="Lato" panose="020B0604020202020204" charset="0"/>
              </a:rPr>
              <a:t>Long </a:t>
            </a:r>
            <a:r>
              <a:rPr lang="de-CH" i="0" dirty="0" err="1">
                <a:latin typeface="Lato" panose="020B0604020202020204" charset="0"/>
                <a:ea typeface="Lato" panose="020B0604020202020204" charset="0"/>
                <a:cs typeface="Lato" panose="020B0604020202020204" charset="0"/>
              </a:rPr>
              <a:t>term</a:t>
            </a:r>
            <a:r>
              <a:rPr lang="de-CH" i="0" dirty="0">
                <a:latin typeface="Lato" panose="020B0604020202020204" charset="0"/>
                <a:ea typeface="Lato" panose="020B0604020202020204" charset="0"/>
                <a:cs typeface="Lato" panose="020B0604020202020204" charset="0"/>
              </a:rPr>
              <a:t> </a:t>
            </a:r>
            <a:r>
              <a:rPr lang="de-CH" i="0" dirty="0" err="1">
                <a:latin typeface="Lato" panose="020B0604020202020204" charset="0"/>
                <a:ea typeface="Lato" panose="020B0604020202020204" charset="0"/>
                <a:cs typeface="Lato" panose="020B0604020202020204" charset="0"/>
              </a:rPr>
              <a:t>data</a:t>
            </a:r>
            <a:r>
              <a:rPr lang="de-CH" i="0" baseline="0" dirty="0">
                <a:latin typeface="Lato" panose="020B0604020202020204" charset="0"/>
                <a:ea typeface="Lato" panose="020B0604020202020204" charset="0"/>
                <a:cs typeface="Lato" panose="020B0604020202020204" charset="0"/>
              </a:rPr>
              <a:t> (</a:t>
            </a:r>
            <a:r>
              <a:rPr lang="de-CH" i="0" baseline="0" dirty="0" err="1">
                <a:latin typeface="Lato" panose="020B0604020202020204" charset="0"/>
                <a:ea typeface="Lato" panose="020B0604020202020204" charset="0"/>
                <a:cs typeface="Lato" panose="020B0604020202020204" charset="0"/>
              </a:rPr>
              <a:t>for</a:t>
            </a:r>
            <a:r>
              <a:rPr lang="de-CH" i="0" baseline="0" dirty="0">
                <a:latin typeface="Lato" panose="020B0604020202020204" charset="0"/>
                <a:ea typeface="Lato" panose="020B0604020202020204" charset="0"/>
                <a:cs typeface="Lato" panose="020B0604020202020204" charset="0"/>
              </a:rPr>
              <a:t> </a:t>
            </a:r>
            <a:r>
              <a:rPr lang="de-CH" i="0" baseline="0" dirty="0" err="1">
                <a:latin typeface="Lato" panose="020B0604020202020204" charset="0"/>
                <a:ea typeface="Lato" panose="020B0604020202020204" charset="0"/>
                <a:cs typeface="Lato" panose="020B0604020202020204" charset="0"/>
              </a:rPr>
              <a:t>the</a:t>
            </a:r>
            <a:r>
              <a:rPr lang="de-CH" i="0" baseline="0" dirty="0">
                <a:latin typeface="Lato" panose="020B0604020202020204" charset="0"/>
                <a:ea typeface="Lato" panose="020B0604020202020204" charset="0"/>
                <a:cs typeface="Lato" panose="020B0604020202020204" charset="0"/>
              </a:rPr>
              <a:t> last ~11,300 </a:t>
            </a:r>
            <a:r>
              <a:rPr lang="de-CH" i="0" baseline="0" dirty="0" err="1">
                <a:latin typeface="Lato" panose="020B0604020202020204" charset="0"/>
                <a:ea typeface="Lato" panose="020B0604020202020204" charset="0"/>
                <a:cs typeface="Lato" panose="020B0604020202020204" charset="0"/>
              </a:rPr>
              <a:t>years</a:t>
            </a:r>
            <a:r>
              <a:rPr lang="de-CH" i="0" baseline="0" dirty="0">
                <a:latin typeface="Lato" panose="020B0604020202020204" charset="0"/>
                <a:ea typeface="Lato" panose="020B0604020202020204" charset="0"/>
                <a:cs typeface="Lato" panose="020B0604020202020204" charset="0"/>
              </a:rPr>
              <a:t>) </a:t>
            </a:r>
            <a:r>
              <a:rPr lang="en-US" i="0" dirty="0">
                <a:latin typeface="Lato" panose="020B0604020202020204" charset="0"/>
                <a:ea typeface="Lato" panose="020B0604020202020204" charset="0"/>
                <a:cs typeface="Lato" panose="020B0604020202020204" charset="0"/>
              </a:rPr>
              <a:t>was obtained from </a:t>
            </a:r>
            <a:r>
              <a:rPr lang="en-US" i="0" dirty="0" err="1">
                <a:latin typeface="Lato" panose="020B0604020202020204" charset="0"/>
                <a:ea typeface="Lato" panose="020B0604020202020204" charset="0"/>
                <a:cs typeface="Lato" panose="020B0604020202020204" charset="0"/>
              </a:rPr>
              <a:t>Marcott</a:t>
            </a:r>
            <a:r>
              <a:rPr lang="en-US" i="0" dirty="0">
                <a:latin typeface="Lato" panose="020B0604020202020204" charset="0"/>
                <a:ea typeface="Lato" panose="020B0604020202020204" charset="0"/>
                <a:cs typeface="Lato" panose="020B0604020202020204" charset="0"/>
              </a:rPr>
              <a:t> et al. 2013. These</a:t>
            </a:r>
            <a:r>
              <a:rPr lang="en-US" i="0" baseline="0" dirty="0">
                <a:latin typeface="Lato" panose="020B0604020202020204" charset="0"/>
                <a:ea typeface="Lato" panose="020B0604020202020204" charset="0"/>
                <a:cs typeface="Lato" panose="020B0604020202020204" charset="0"/>
              </a:rPr>
              <a:t> estimates are based on 73 globally distributed </a:t>
            </a:r>
            <a:r>
              <a:rPr lang="en-US" i="0" dirty="0">
                <a:latin typeface="Lato" panose="020B0604020202020204" charset="0"/>
                <a:ea typeface="Lato" panose="020B0604020202020204" charset="0"/>
                <a:cs typeface="Lato" panose="020B0604020202020204" charset="0"/>
              </a:rPr>
              <a:t>paleoclimate archives and temperature proxies, with sampling resolutions ranging from 20 to 500 years, and a median resolution of 120 years.</a:t>
            </a:r>
          </a:p>
          <a:p>
            <a:r>
              <a:rPr lang="en-US" dirty="0">
                <a:latin typeface="Lato" panose="020B0604020202020204" charset="0"/>
                <a:ea typeface="Lato" panose="020B0604020202020204" charset="0"/>
                <a:cs typeface="Lato" panose="020B0604020202020204" charset="0"/>
              </a:rPr>
              <a:t>An important limitation of this data is that it does not fully resolve variability at periods shorter than 2000 years, with essentially no variability preserved at periods shorter than 300 years, ~50% preserved at 1000-year periods, and nearly all of the variability preserved for periods longer than 2000 years. The plot is</a:t>
            </a:r>
            <a:r>
              <a:rPr lang="en-US" baseline="0" dirty="0">
                <a:latin typeface="Lato" panose="020B0604020202020204" charset="0"/>
                <a:ea typeface="Lato" panose="020B0604020202020204" charset="0"/>
                <a:cs typeface="Lato" panose="020B0604020202020204" charset="0"/>
              </a:rPr>
              <a:t> based on the global 5x5 grid, and the shaded are represent </a:t>
            </a:r>
            <a:r>
              <a:rPr lang="el-GR" baseline="0" dirty="0">
                <a:latin typeface="Lato" panose="020B0604020202020204" charset="0"/>
                <a:ea typeface="Lato" panose="020B0604020202020204" charset="0"/>
                <a:cs typeface="Lato" panose="020B0604020202020204" charset="0"/>
              </a:rPr>
              <a:t>1σ </a:t>
            </a:r>
            <a:r>
              <a:rPr lang="en-US" baseline="0" dirty="0">
                <a:latin typeface="Lato" panose="020B0604020202020204" charset="0"/>
                <a:ea typeface="Lato" panose="020B0604020202020204" charset="0"/>
                <a:cs typeface="Lato" panose="020B0604020202020204" charset="0"/>
              </a:rPr>
              <a:t>uncertainty.</a:t>
            </a:r>
            <a:endParaRPr lang="de-CH"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Citation: A Reconstruction of Regional and Global Temperature for the Past 11,300 Years Shaun A. </a:t>
            </a:r>
            <a:r>
              <a:rPr lang="en-US" dirty="0" err="1">
                <a:latin typeface="Lato" panose="020B0604020202020204" charset="0"/>
                <a:ea typeface="Lato" panose="020B0604020202020204" charset="0"/>
                <a:cs typeface="Lato" panose="020B0604020202020204" charset="0"/>
              </a:rPr>
              <a:t>Marcott</a:t>
            </a:r>
            <a:r>
              <a:rPr lang="en-US" dirty="0">
                <a:latin typeface="Lato" panose="020B0604020202020204" charset="0"/>
                <a:ea typeface="Lato" panose="020B0604020202020204" charset="0"/>
                <a:cs typeface="Lato" panose="020B0604020202020204" charset="0"/>
              </a:rPr>
              <a:t> et al. Science 339 , 1198 (2013); DOI: 10.1126/science.1228026.</a:t>
            </a:r>
          </a:p>
          <a:p>
            <a:r>
              <a:rPr lang="en-US" dirty="0">
                <a:latin typeface="Lato" panose="020B0604020202020204" charset="0"/>
                <a:ea typeface="Lato" panose="020B0604020202020204" charset="0"/>
                <a:cs typeface="Lato" panose="020B0604020202020204" charset="0"/>
              </a:rPr>
              <a:t>Download data from supplementary table S1: </a:t>
            </a:r>
            <a:r>
              <a:rPr lang="en-US" dirty="0">
                <a:latin typeface="Lato" panose="020B0604020202020204" charset="0"/>
                <a:ea typeface="Lato" panose="020B0604020202020204" charset="0"/>
                <a:cs typeface="Lato" panose="020B0604020202020204" charset="0"/>
                <a:hlinkClick r:id="rId6"/>
              </a:rPr>
              <a:t>https://science.sciencemag.org/highwire/filestream/594506/field_highwire_adjunct_files/1/Marcott.SM.database.S1.xlsx</a:t>
            </a:r>
            <a:r>
              <a:rPr lang="en-US"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and</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9</a:t>
            </a:fld>
            <a:endParaRPr lang="de-CH"/>
          </a:p>
        </p:txBody>
      </p:sp>
    </p:spTree>
    <p:extLst>
      <p:ext uri="{BB962C8B-B14F-4D97-AF65-F5344CB8AC3E}">
        <p14:creationId xmlns:p14="http://schemas.microsoft.com/office/powerpoint/2010/main" val="242314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20860" rtl="0" eaLnBrk="0" fontAlgn="base" latinLnBrk="0" hangingPunct="0">
              <a:lnSpc>
                <a:spcPct val="100000"/>
              </a:lnSpc>
              <a:buClrTx/>
              <a:buSzTx/>
              <a:buFontTx/>
              <a:buNone/>
              <a:tabLst/>
              <a:defRPr/>
            </a:pPr>
            <a:r>
              <a:rPr lang="en-US" b="1" i="0" u="none" strike="noStrike" kern="1200" dirty="0">
                <a:effectLst/>
                <a:latin typeface="Lato" panose="020B0604020202020204" charset="0"/>
                <a:ea typeface="Lato" panose="020B0604020202020204" charset="0"/>
                <a:cs typeface="Lato" panose="020B0604020202020204" charset="0"/>
              </a:rPr>
              <a:t>SPEAKER NOTES:</a:t>
            </a:r>
          </a:p>
          <a:p>
            <a:pPr marL="0" marR="0" lvl="0" indent="0" defTabSz="920860" rtl="0" eaLnBrk="0" fontAlgn="base" latinLnBrk="0" hangingPunct="0">
              <a:lnSpc>
                <a:spcPct val="100000"/>
              </a:lnSpc>
              <a:buClrTx/>
              <a:buSzTx/>
              <a:buFontTx/>
              <a:buNone/>
              <a:tabLst/>
              <a:defRPr/>
            </a:pPr>
            <a:endParaRPr lang="en-US" b="0" i="0" u="none" strike="noStrike" kern="1200" dirty="0">
              <a:effectLst/>
              <a:latin typeface="Lato" panose="020B0604020202020204" charset="0"/>
              <a:ea typeface="Lato" panose="020B0604020202020204" charset="0"/>
              <a:cs typeface="Lato" panose="020B0604020202020204" charset="0"/>
            </a:endParaRPr>
          </a:p>
          <a:p>
            <a:pPr marL="0" marR="0" lvl="0" indent="0" defTabSz="920860" rtl="0" eaLnBrk="0" fontAlgn="base" latinLnBrk="0" hangingPunct="0">
              <a:lnSpc>
                <a:spcPct val="100000"/>
              </a:lnSpc>
              <a:buClrTx/>
              <a:buSzTx/>
              <a:buFontTx/>
              <a:buNone/>
              <a:tabLst/>
              <a:defRPr/>
            </a:pPr>
            <a:r>
              <a:rPr lang="en-US" b="0" i="0" u="none" strike="noStrike" kern="1200" dirty="0">
                <a:effectLst/>
                <a:latin typeface="Lato" panose="020B0604020202020204" charset="0"/>
                <a:ea typeface="Lato" panose="020B0604020202020204" charset="0"/>
                <a:cs typeface="Lato" panose="020B0604020202020204" charset="0"/>
              </a:rPr>
              <a:t>One</a:t>
            </a:r>
            <a:r>
              <a:rPr lang="en-US" b="0" i="0" u="none" strike="noStrike" kern="1200" baseline="0" dirty="0">
                <a:effectLst/>
                <a:latin typeface="Lato" panose="020B0604020202020204" charset="0"/>
                <a:ea typeface="Lato" panose="020B0604020202020204" charset="0"/>
                <a:cs typeface="Lato" panose="020B0604020202020204" charset="0"/>
              </a:rPr>
              <a:t> of the most direct evidence of the warming of the last century is the rapid retreat of glacier occurring world wide.</a:t>
            </a:r>
            <a:endParaRPr lang="en-US" b="0" i="0" u="none" strike="noStrike" kern="1200" dirty="0">
              <a:effectLst/>
              <a:latin typeface="Lato" panose="020B0604020202020204" charset="0"/>
              <a:ea typeface="Lato" panose="020B0604020202020204" charset="0"/>
              <a:cs typeface="Lato" panose="020B0604020202020204" charset="0"/>
            </a:endParaRPr>
          </a:p>
          <a:p>
            <a:pPr marL="0" marR="0" lvl="0" indent="0" defTabSz="920860" rtl="0" eaLnBrk="0" fontAlgn="base" latinLnBrk="0" hangingPunct="0">
              <a:lnSpc>
                <a:spcPct val="100000"/>
              </a:lnSpc>
              <a:buClrTx/>
              <a:buSzTx/>
              <a:buFontTx/>
              <a:buNone/>
              <a:tabLst/>
              <a:defRPr/>
            </a:pPr>
            <a:endParaRPr lang="en-US" b="1" i="0" u="none" strike="noStrike" kern="1200" dirty="0">
              <a:effectLst/>
              <a:latin typeface="Lato" panose="020B0604020202020204" charset="0"/>
              <a:ea typeface="Lato" panose="020B0604020202020204" charset="0"/>
              <a:cs typeface="Lato" panose="020B0604020202020204" charset="0"/>
            </a:endParaRPr>
          </a:p>
          <a:p>
            <a:pPr marL="0" marR="0" lvl="0" indent="0" defTabSz="920860" rtl="0" eaLnBrk="0" fontAlgn="base" latinLnBrk="0" hangingPunct="0">
              <a:lnSpc>
                <a:spcPct val="100000"/>
              </a:lnSpc>
              <a:buClrTx/>
              <a:buSzTx/>
              <a:buFontTx/>
              <a:buNone/>
              <a:tabLst/>
              <a:defRPr/>
            </a:pPr>
            <a:r>
              <a:rPr lang="en-US" b="1" i="0" u="none" strike="noStrike" kern="1200" dirty="0">
                <a:effectLst/>
                <a:latin typeface="Lato" panose="020B0604020202020204" charset="0"/>
                <a:ea typeface="Lato" panose="020B0604020202020204" charset="0"/>
                <a:cs typeface="Lato" panose="020B0604020202020204" charset="0"/>
              </a:rPr>
              <a:t>CREDITS:</a:t>
            </a:r>
            <a:r>
              <a:rPr lang="en-US" i="0" u="none" strike="noStrike" kern="1200" dirty="0">
                <a:effectLst/>
                <a:latin typeface="Lato" panose="020B0604020202020204" charset="0"/>
                <a:ea typeface="Lato" panose="020B0604020202020204" charset="0"/>
                <a:cs typeface="Lato" panose="020B0604020202020204" charset="0"/>
              </a:rPr>
              <a:t> © Arrangement G. Hagedorn, CC0, Both images Public Domain (via Commons)</a:t>
            </a:r>
          </a:p>
          <a:p>
            <a:pPr marL="0" marR="0" lvl="0" indent="0" defTabSz="920860" rtl="0" eaLnBrk="0" fontAlgn="base" latinLnBrk="0" hangingPunct="0">
              <a:lnSpc>
                <a:spcPct val="100000"/>
              </a:lnSpc>
              <a:buClrTx/>
              <a:buSzTx/>
              <a:buFontTx/>
              <a:buNone/>
              <a:tabLst/>
              <a:defRPr/>
            </a:pPr>
            <a:r>
              <a:rPr lang="en-US" b="1" i="0" u="none" strike="noStrike" kern="1200" dirty="0">
                <a:effectLst/>
                <a:latin typeface="Lato" panose="020B0604020202020204" charset="0"/>
                <a:ea typeface="Lato" panose="020B0604020202020204" charset="0"/>
                <a:cs typeface="Lato" panose="020B0604020202020204" charset="0"/>
              </a:rPr>
              <a:t>SOURCES:</a:t>
            </a:r>
            <a:r>
              <a:rPr lang="en-US" i="0" u="none" strike="noStrike" kern="1200" dirty="0">
                <a:effectLst/>
                <a:latin typeface="Lato" panose="020B0604020202020204" charset="0"/>
                <a:ea typeface="Lato" panose="020B0604020202020204" charset="0"/>
                <a:cs typeface="Lato" panose="020B0604020202020204" charset="0"/>
              </a:rPr>
              <a:t> https://commons.wikimedia.org/wiki/File:McCarty_Glacier.jpg, Image cropped and re-arranged.</a:t>
            </a:r>
          </a:p>
        </p:txBody>
      </p:sp>
      <p:sp>
        <p:nvSpPr>
          <p:cNvPr id="4" name="Foliennummernplatzhalter 3"/>
          <p:cNvSpPr>
            <a:spLocks noGrp="1"/>
          </p:cNvSpPr>
          <p:nvPr>
            <p:ph type="sldNum" sz="quarter" idx="5"/>
          </p:nvPr>
        </p:nvSpPr>
        <p:spPr/>
        <p:txBody>
          <a:bodyPr/>
          <a:lstStyle/>
          <a:p>
            <a:fld id="{550BA0D9-B797-4B33-9248-7771BFA5AEF3}" type="slidenum">
              <a:rPr lang="de-CH" smtClean="0"/>
              <a:t>10</a:t>
            </a:fld>
            <a:endParaRPr lang="de-CH"/>
          </a:p>
        </p:txBody>
      </p:sp>
    </p:spTree>
    <p:extLst>
      <p:ext uri="{BB962C8B-B14F-4D97-AF65-F5344CB8AC3E}">
        <p14:creationId xmlns:p14="http://schemas.microsoft.com/office/powerpoint/2010/main" val="96285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647EA-4CDE-440E-BE82-7373AF77FCA6}"/>
              </a:ext>
            </a:extLst>
          </p:cNvPr>
          <p:cNvSpPr>
            <a:spLocks noGrp="1"/>
          </p:cNvSpPr>
          <p:nvPr>
            <p:ph type="ctrTitle"/>
          </p:nvPr>
        </p:nvSpPr>
        <p:spPr>
          <a:xfrm>
            <a:off x="1524000" y="1856030"/>
            <a:ext cx="9144000" cy="2387600"/>
          </a:xfrm>
        </p:spPr>
        <p:txBody>
          <a:bodyPr anchor="b"/>
          <a:lstStyle>
            <a:lvl1pPr algn="ctr">
              <a:defRPr sz="6000"/>
            </a:lvl1pPr>
          </a:lstStyle>
          <a:p>
            <a:r>
              <a:rPr lang="de-DE" dirty="0"/>
              <a:t>Mastertitelformat bearbeiten</a:t>
            </a:r>
            <a:endParaRPr lang="en-DE" dirty="0"/>
          </a:p>
        </p:txBody>
      </p:sp>
      <p:sp>
        <p:nvSpPr>
          <p:cNvPr id="3" name="Untertitel 2">
            <a:extLst>
              <a:ext uri="{FF2B5EF4-FFF2-40B4-BE49-F238E27FC236}">
                <a16:creationId xmlns:a16="http://schemas.microsoft.com/office/drawing/2014/main" id="{C6B7553E-1050-4124-A043-E34A2D455966}"/>
              </a:ext>
            </a:extLst>
          </p:cNvPr>
          <p:cNvSpPr>
            <a:spLocks noGrp="1"/>
          </p:cNvSpPr>
          <p:nvPr>
            <p:ph type="subTitle" idx="1"/>
          </p:nvPr>
        </p:nvSpPr>
        <p:spPr>
          <a:xfrm>
            <a:off x="1524000" y="43357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DE" dirty="0"/>
          </a:p>
        </p:txBody>
      </p:sp>
      <p:sp>
        <p:nvSpPr>
          <p:cNvPr id="4" name="Datumsplatzhalter 3">
            <a:extLst>
              <a:ext uri="{FF2B5EF4-FFF2-40B4-BE49-F238E27FC236}">
                <a16:creationId xmlns:a16="http://schemas.microsoft.com/office/drawing/2014/main" id="{11B04095-116B-4D67-A0D9-590AE2C66087}"/>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5" name="Fußzeilenplatzhalter 4">
            <a:extLst>
              <a:ext uri="{FF2B5EF4-FFF2-40B4-BE49-F238E27FC236}">
                <a16:creationId xmlns:a16="http://schemas.microsoft.com/office/drawing/2014/main" id="{1401B18E-992D-4EB9-8F0A-73CD16B4DAD6}"/>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7B9F5FD4-4363-4CBD-891F-464416BF1752}"/>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211399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8B5A3-4EEB-4710-9758-7A3C1B90A467}"/>
              </a:ext>
            </a:extLst>
          </p:cNvPr>
          <p:cNvSpPr>
            <a:spLocks noGrp="1"/>
          </p:cNvSpPr>
          <p:nvPr>
            <p:ph type="title"/>
          </p:nvPr>
        </p:nvSpPr>
        <p:spPr/>
        <p:txBody>
          <a:bodyPr/>
          <a:lstStyle/>
          <a:p>
            <a:r>
              <a:rPr lang="de-DE"/>
              <a:t>Mastertitelformat bearbeiten</a:t>
            </a:r>
            <a:endParaRPr lang="en-DE"/>
          </a:p>
        </p:txBody>
      </p:sp>
      <p:sp>
        <p:nvSpPr>
          <p:cNvPr id="3" name="Vertikaler Textplatzhalter 2">
            <a:extLst>
              <a:ext uri="{FF2B5EF4-FFF2-40B4-BE49-F238E27FC236}">
                <a16:creationId xmlns:a16="http://schemas.microsoft.com/office/drawing/2014/main" id="{3737AA3D-8F7D-4E82-A930-3234ABB1F94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E71619E1-A13D-4629-BD5E-007A61C16986}"/>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5" name="Fußzeilenplatzhalter 4">
            <a:extLst>
              <a:ext uri="{FF2B5EF4-FFF2-40B4-BE49-F238E27FC236}">
                <a16:creationId xmlns:a16="http://schemas.microsoft.com/office/drawing/2014/main" id="{E920EF20-466F-4CE8-9800-323B3D70FA46}"/>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4C098D8F-ABB3-4645-9A02-4AF4488DFC88}"/>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76977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75524B-70DD-4D40-AAAF-E1E0A52877E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DE"/>
          </a:p>
        </p:txBody>
      </p:sp>
      <p:sp>
        <p:nvSpPr>
          <p:cNvPr id="3" name="Vertikaler Textplatzhalter 2">
            <a:extLst>
              <a:ext uri="{FF2B5EF4-FFF2-40B4-BE49-F238E27FC236}">
                <a16:creationId xmlns:a16="http://schemas.microsoft.com/office/drawing/2014/main" id="{4894AC56-8010-4BE9-9535-2D6F44D3C94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0F506CE9-F56D-4AF6-911D-E7E86B95725F}"/>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5" name="Fußzeilenplatzhalter 4">
            <a:extLst>
              <a:ext uri="{FF2B5EF4-FFF2-40B4-BE49-F238E27FC236}">
                <a16:creationId xmlns:a16="http://schemas.microsoft.com/office/drawing/2014/main" id="{67C29D5A-0E06-4A12-88DB-6E31BC288728}"/>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29C500C3-8741-4028-A88F-0CA907AF3953}"/>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75902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8C0FD-F938-43A9-BFE0-1ECAA1F0C270}"/>
              </a:ext>
            </a:extLst>
          </p:cNvPr>
          <p:cNvSpPr>
            <a:spLocks noGrp="1"/>
          </p:cNvSpPr>
          <p:nvPr>
            <p:ph type="title"/>
          </p:nvPr>
        </p:nvSpPr>
        <p:spPr/>
        <p:txBody>
          <a:bodyPr/>
          <a:lstStyle/>
          <a:p>
            <a:r>
              <a:rPr lang="de-DE"/>
              <a:t>Mastertitelformat bearbeiten</a:t>
            </a:r>
            <a:endParaRPr lang="en-DE"/>
          </a:p>
        </p:txBody>
      </p:sp>
      <p:sp>
        <p:nvSpPr>
          <p:cNvPr id="3" name="Inhaltsplatzhalter 2">
            <a:extLst>
              <a:ext uri="{FF2B5EF4-FFF2-40B4-BE49-F238E27FC236}">
                <a16:creationId xmlns:a16="http://schemas.microsoft.com/office/drawing/2014/main" id="{9206F4BB-AB5E-479B-90F4-859651FDF02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FEADF84A-C841-4B8D-A5A5-DC5E0CE4015D}"/>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5" name="Fußzeilenplatzhalter 4">
            <a:extLst>
              <a:ext uri="{FF2B5EF4-FFF2-40B4-BE49-F238E27FC236}">
                <a16:creationId xmlns:a16="http://schemas.microsoft.com/office/drawing/2014/main" id="{AFE1E465-6BC2-4715-900B-79A107968B33}"/>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AA99ADED-3665-45F1-946B-893508F7E371}"/>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86373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7631B-3E8F-4D89-98E9-C679DEDFC43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DE"/>
          </a:p>
        </p:txBody>
      </p:sp>
      <p:sp>
        <p:nvSpPr>
          <p:cNvPr id="3" name="Textplatzhalter 2">
            <a:extLst>
              <a:ext uri="{FF2B5EF4-FFF2-40B4-BE49-F238E27FC236}">
                <a16:creationId xmlns:a16="http://schemas.microsoft.com/office/drawing/2014/main" id="{32306A4A-B4F7-472C-9EEE-FD146F470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4F7400C-4AB7-4A3B-95D2-B834874B69DC}"/>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5" name="Fußzeilenplatzhalter 4">
            <a:extLst>
              <a:ext uri="{FF2B5EF4-FFF2-40B4-BE49-F238E27FC236}">
                <a16:creationId xmlns:a16="http://schemas.microsoft.com/office/drawing/2014/main" id="{257AE2B8-E1D5-4C7F-896A-8CBD5DE59C0C}"/>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EB940F30-79AF-404A-854B-06D342AB4711}"/>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210699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FF016-612A-4E71-A915-EE201DEE1411}"/>
              </a:ext>
            </a:extLst>
          </p:cNvPr>
          <p:cNvSpPr>
            <a:spLocks noGrp="1"/>
          </p:cNvSpPr>
          <p:nvPr>
            <p:ph type="title"/>
          </p:nvPr>
        </p:nvSpPr>
        <p:spPr/>
        <p:txBody>
          <a:bodyPr/>
          <a:lstStyle/>
          <a:p>
            <a:r>
              <a:rPr lang="de-DE"/>
              <a:t>Mastertitelformat bearbeiten</a:t>
            </a:r>
            <a:endParaRPr lang="en-DE"/>
          </a:p>
        </p:txBody>
      </p:sp>
      <p:sp>
        <p:nvSpPr>
          <p:cNvPr id="3" name="Inhaltsplatzhalter 2">
            <a:extLst>
              <a:ext uri="{FF2B5EF4-FFF2-40B4-BE49-F238E27FC236}">
                <a16:creationId xmlns:a16="http://schemas.microsoft.com/office/drawing/2014/main" id="{1A6265A4-EBBD-4CA7-A927-1C9A21450A6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Inhaltsplatzhalter 3">
            <a:extLst>
              <a:ext uri="{FF2B5EF4-FFF2-40B4-BE49-F238E27FC236}">
                <a16:creationId xmlns:a16="http://schemas.microsoft.com/office/drawing/2014/main" id="{63B3A4EB-872C-43BF-BE65-E8A410B22BF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5" name="Datumsplatzhalter 4">
            <a:extLst>
              <a:ext uri="{FF2B5EF4-FFF2-40B4-BE49-F238E27FC236}">
                <a16:creationId xmlns:a16="http://schemas.microsoft.com/office/drawing/2014/main" id="{8878F61F-31D5-492D-8A95-F44D4CF3B816}"/>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6" name="Fußzeilenplatzhalter 5">
            <a:extLst>
              <a:ext uri="{FF2B5EF4-FFF2-40B4-BE49-F238E27FC236}">
                <a16:creationId xmlns:a16="http://schemas.microsoft.com/office/drawing/2014/main" id="{46C8A26B-B7A7-48E2-8E04-850A4AB405D8}"/>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BB419F34-0DA0-4924-8362-3495F0C6B646}"/>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39918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A5FA2-3DFB-47E3-877D-63B5FFE06E73}"/>
              </a:ext>
            </a:extLst>
          </p:cNvPr>
          <p:cNvSpPr>
            <a:spLocks noGrp="1"/>
          </p:cNvSpPr>
          <p:nvPr>
            <p:ph type="title"/>
          </p:nvPr>
        </p:nvSpPr>
        <p:spPr>
          <a:xfrm>
            <a:off x="839788" y="365125"/>
            <a:ext cx="10515600" cy="1325563"/>
          </a:xfrm>
        </p:spPr>
        <p:txBody>
          <a:bodyPr/>
          <a:lstStyle/>
          <a:p>
            <a:r>
              <a:rPr lang="de-DE"/>
              <a:t>Mastertitelformat bearbeiten</a:t>
            </a:r>
            <a:endParaRPr lang="en-DE"/>
          </a:p>
        </p:txBody>
      </p:sp>
      <p:sp>
        <p:nvSpPr>
          <p:cNvPr id="3" name="Textplatzhalter 2">
            <a:extLst>
              <a:ext uri="{FF2B5EF4-FFF2-40B4-BE49-F238E27FC236}">
                <a16:creationId xmlns:a16="http://schemas.microsoft.com/office/drawing/2014/main" id="{2F181BB6-CBD5-45B7-B514-06EB40F2CE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A28A41F-57F8-4B36-BCC0-9DE5BA91715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5" name="Textplatzhalter 4">
            <a:extLst>
              <a:ext uri="{FF2B5EF4-FFF2-40B4-BE49-F238E27FC236}">
                <a16:creationId xmlns:a16="http://schemas.microsoft.com/office/drawing/2014/main" id="{DBA211EC-2765-41D9-A296-53E3C1E66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E5074C5-CE3A-4BF7-BCC4-A3CFDD3633B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7" name="Datumsplatzhalter 6">
            <a:extLst>
              <a:ext uri="{FF2B5EF4-FFF2-40B4-BE49-F238E27FC236}">
                <a16:creationId xmlns:a16="http://schemas.microsoft.com/office/drawing/2014/main" id="{2F336824-F7C1-422C-BE74-2AB4FB8C6656}"/>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8" name="Fußzeilenplatzhalter 7">
            <a:extLst>
              <a:ext uri="{FF2B5EF4-FFF2-40B4-BE49-F238E27FC236}">
                <a16:creationId xmlns:a16="http://schemas.microsoft.com/office/drawing/2014/main" id="{B8092711-DA4A-452F-911A-6C2D20402EA1}"/>
              </a:ext>
            </a:extLst>
          </p:cNvPr>
          <p:cNvSpPr>
            <a:spLocks noGrp="1"/>
          </p:cNvSpPr>
          <p:nvPr>
            <p:ph type="ftr" sz="quarter" idx="11"/>
          </p:nvPr>
        </p:nvSpPr>
        <p:spPr/>
        <p:txBody>
          <a:bodyPr/>
          <a:lstStyle/>
          <a:p>
            <a:endParaRPr lang="en-DE"/>
          </a:p>
        </p:txBody>
      </p:sp>
      <p:sp>
        <p:nvSpPr>
          <p:cNvPr id="9" name="Foliennummernplatzhalter 8">
            <a:extLst>
              <a:ext uri="{FF2B5EF4-FFF2-40B4-BE49-F238E27FC236}">
                <a16:creationId xmlns:a16="http://schemas.microsoft.com/office/drawing/2014/main" id="{60645DB7-864C-494D-BF45-0370D3C728C4}"/>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65176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75E20-99E7-408F-B8D5-92E73EEB66F5}"/>
              </a:ext>
            </a:extLst>
          </p:cNvPr>
          <p:cNvSpPr>
            <a:spLocks noGrp="1"/>
          </p:cNvSpPr>
          <p:nvPr>
            <p:ph type="title"/>
          </p:nvPr>
        </p:nvSpPr>
        <p:spPr/>
        <p:txBody>
          <a:bodyPr/>
          <a:lstStyle/>
          <a:p>
            <a:r>
              <a:rPr lang="de-DE"/>
              <a:t>Mastertitelformat bearbeiten</a:t>
            </a:r>
            <a:endParaRPr lang="en-DE"/>
          </a:p>
        </p:txBody>
      </p:sp>
      <p:sp>
        <p:nvSpPr>
          <p:cNvPr id="3" name="Datumsplatzhalter 2">
            <a:extLst>
              <a:ext uri="{FF2B5EF4-FFF2-40B4-BE49-F238E27FC236}">
                <a16:creationId xmlns:a16="http://schemas.microsoft.com/office/drawing/2014/main" id="{808995A0-202E-46CC-B203-DBC37C5E6503}"/>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4" name="Fußzeilenplatzhalter 3">
            <a:extLst>
              <a:ext uri="{FF2B5EF4-FFF2-40B4-BE49-F238E27FC236}">
                <a16:creationId xmlns:a16="http://schemas.microsoft.com/office/drawing/2014/main" id="{F9A272C9-98F1-4F98-B8AF-BE07778D77AB}"/>
              </a:ext>
            </a:extLst>
          </p:cNvPr>
          <p:cNvSpPr>
            <a:spLocks noGrp="1"/>
          </p:cNvSpPr>
          <p:nvPr>
            <p:ph type="ftr" sz="quarter" idx="11"/>
          </p:nvPr>
        </p:nvSpPr>
        <p:spPr/>
        <p:txBody>
          <a:bodyPr/>
          <a:lstStyle/>
          <a:p>
            <a:endParaRPr lang="en-DE"/>
          </a:p>
        </p:txBody>
      </p:sp>
      <p:sp>
        <p:nvSpPr>
          <p:cNvPr id="5" name="Foliennummernplatzhalter 4">
            <a:extLst>
              <a:ext uri="{FF2B5EF4-FFF2-40B4-BE49-F238E27FC236}">
                <a16:creationId xmlns:a16="http://schemas.microsoft.com/office/drawing/2014/main" id="{B58AD58C-CE67-4131-89DF-1EAD564EBF51}"/>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256246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1CE678D-8D1F-4F46-9B89-12EB930D64FC}"/>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3" name="Fußzeilenplatzhalter 2">
            <a:extLst>
              <a:ext uri="{FF2B5EF4-FFF2-40B4-BE49-F238E27FC236}">
                <a16:creationId xmlns:a16="http://schemas.microsoft.com/office/drawing/2014/main" id="{05AF9D86-5E07-4C4A-B826-73566BFA5305}"/>
              </a:ext>
            </a:extLst>
          </p:cNvPr>
          <p:cNvSpPr>
            <a:spLocks noGrp="1"/>
          </p:cNvSpPr>
          <p:nvPr>
            <p:ph type="ftr" sz="quarter" idx="11"/>
          </p:nvPr>
        </p:nvSpPr>
        <p:spPr/>
        <p:txBody>
          <a:bodyPr/>
          <a:lstStyle/>
          <a:p>
            <a:endParaRPr lang="en-DE"/>
          </a:p>
        </p:txBody>
      </p:sp>
      <p:sp>
        <p:nvSpPr>
          <p:cNvPr id="4" name="Foliennummernplatzhalter 3">
            <a:extLst>
              <a:ext uri="{FF2B5EF4-FFF2-40B4-BE49-F238E27FC236}">
                <a16:creationId xmlns:a16="http://schemas.microsoft.com/office/drawing/2014/main" id="{D169C052-24E4-4C25-B885-AAB7BC9BD409}"/>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77366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46026-FCC2-4047-8CDE-A47C6CF672E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DE"/>
          </a:p>
        </p:txBody>
      </p:sp>
      <p:sp>
        <p:nvSpPr>
          <p:cNvPr id="3" name="Inhaltsplatzhalter 2">
            <a:extLst>
              <a:ext uri="{FF2B5EF4-FFF2-40B4-BE49-F238E27FC236}">
                <a16:creationId xmlns:a16="http://schemas.microsoft.com/office/drawing/2014/main" id="{06D5CE40-6E52-4C6B-AAB9-10E97FB0A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Textplatzhalter 3">
            <a:extLst>
              <a:ext uri="{FF2B5EF4-FFF2-40B4-BE49-F238E27FC236}">
                <a16:creationId xmlns:a16="http://schemas.microsoft.com/office/drawing/2014/main" id="{C82B8BDA-1046-4A89-AD5C-60993CBBF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2BF36F-CAB7-434E-B783-C95D6FB37986}"/>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6" name="Fußzeilenplatzhalter 5">
            <a:extLst>
              <a:ext uri="{FF2B5EF4-FFF2-40B4-BE49-F238E27FC236}">
                <a16:creationId xmlns:a16="http://schemas.microsoft.com/office/drawing/2014/main" id="{CED8F234-B3FE-4243-81DC-B1D8BC9F97A5}"/>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ADB538F3-DD7B-4A1E-94D2-817FF658E0D2}"/>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328673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62AB6-9EFC-47EA-81C1-F533628E5E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DE"/>
          </a:p>
        </p:txBody>
      </p:sp>
      <p:sp>
        <p:nvSpPr>
          <p:cNvPr id="3" name="Bildplatzhalter 2">
            <a:extLst>
              <a:ext uri="{FF2B5EF4-FFF2-40B4-BE49-F238E27FC236}">
                <a16:creationId xmlns:a16="http://schemas.microsoft.com/office/drawing/2014/main" id="{5A782116-6E5C-48E4-ACE7-BD7096193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platzhalter 3">
            <a:extLst>
              <a:ext uri="{FF2B5EF4-FFF2-40B4-BE49-F238E27FC236}">
                <a16:creationId xmlns:a16="http://schemas.microsoft.com/office/drawing/2014/main" id="{F73CC2AF-CB46-4B30-ADA7-93516AB90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1AC92C2-2D18-4A87-9562-89D1F0875235}"/>
              </a:ext>
            </a:extLst>
          </p:cNvPr>
          <p:cNvSpPr>
            <a:spLocks noGrp="1"/>
          </p:cNvSpPr>
          <p:nvPr>
            <p:ph type="dt" sz="half" idx="10"/>
          </p:nvPr>
        </p:nvSpPr>
        <p:spPr/>
        <p:txBody>
          <a:bodyPr/>
          <a:lstStyle/>
          <a:p>
            <a:fld id="{84041C77-7B47-4450-B4C3-314411B57983}" type="datetimeFigureOut">
              <a:rPr lang="en-DE" smtClean="0"/>
              <a:t>11/06/2021</a:t>
            </a:fld>
            <a:endParaRPr lang="en-DE"/>
          </a:p>
        </p:txBody>
      </p:sp>
      <p:sp>
        <p:nvSpPr>
          <p:cNvPr id="6" name="Fußzeilenplatzhalter 5">
            <a:extLst>
              <a:ext uri="{FF2B5EF4-FFF2-40B4-BE49-F238E27FC236}">
                <a16:creationId xmlns:a16="http://schemas.microsoft.com/office/drawing/2014/main" id="{633817F9-CB02-41BB-A9DD-6915AFB47EEB}"/>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77A3256D-EF9E-4CD1-AFC5-35A2551994B7}"/>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369285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5D38B9-15E4-46F0-A8DA-1BF79CC9764B}"/>
              </a:ext>
            </a:extLst>
          </p:cNvPr>
          <p:cNvSpPr>
            <a:spLocks noGrp="1"/>
          </p:cNvSpPr>
          <p:nvPr>
            <p:ph type="title"/>
          </p:nvPr>
        </p:nvSpPr>
        <p:spPr>
          <a:xfrm>
            <a:off x="1796902" y="313847"/>
            <a:ext cx="8774845" cy="1117684"/>
          </a:xfrm>
          <a:prstGeom prst="rect">
            <a:avLst/>
          </a:prstGeom>
        </p:spPr>
        <p:txBody>
          <a:bodyPr vert="horz" lIns="91440" tIns="45720" rIns="91440" bIns="45720" rtlCol="0" anchor="ctr">
            <a:normAutofit/>
          </a:bodyPr>
          <a:lstStyle/>
          <a:p>
            <a:r>
              <a:rPr lang="de-DE"/>
              <a:t>Mastertitelformat bearbeiten</a:t>
            </a:r>
            <a:endParaRPr lang="en-DE"/>
          </a:p>
        </p:txBody>
      </p:sp>
      <p:sp>
        <p:nvSpPr>
          <p:cNvPr id="3" name="Textplatzhalter 2">
            <a:extLst>
              <a:ext uri="{FF2B5EF4-FFF2-40B4-BE49-F238E27FC236}">
                <a16:creationId xmlns:a16="http://schemas.microsoft.com/office/drawing/2014/main" id="{A2DB3AE1-DA3D-40E3-A38E-1883040A8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249FC6CF-3899-486B-8BD7-18817F0F0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41C77-7B47-4450-B4C3-314411B57983}" type="datetimeFigureOut">
              <a:rPr lang="en-DE" smtClean="0"/>
              <a:t>11/06/2021</a:t>
            </a:fld>
            <a:endParaRPr lang="en-DE"/>
          </a:p>
        </p:txBody>
      </p:sp>
      <p:sp>
        <p:nvSpPr>
          <p:cNvPr id="5" name="Fußzeilenplatzhalter 4">
            <a:extLst>
              <a:ext uri="{FF2B5EF4-FFF2-40B4-BE49-F238E27FC236}">
                <a16:creationId xmlns:a16="http://schemas.microsoft.com/office/drawing/2014/main" id="{6C5C67F2-0FD8-448C-89F5-EC3AF7E6C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Foliennummernplatzhalter 5">
            <a:extLst>
              <a:ext uri="{FF2B5EF4-FFF2-40B4-BE49-F238E27FC236}">
                <a16:creationId xmlns:a16="http://schemas.microsoft.com/office/drawing/2014/main" id="{3612274B-BCBA-4546-8ED8-32C61703C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CF467-A284-4BA4-9962-AD16B44827A6}" type="slidenum">
              <a:rPr lang="en-DE" smtClean="0"/>
              <a:t>‹Nr.›</a:t>
            </a:fld>
            <a:endParaRPr lang="en-DE"/>
          </a:p>
        </p:txBody>
      </p:sp>
      <p:pic>
        <p:nvPicPr>
          <p:cNvPr id="8" name="Grafik 7">
            <a:extLst>
              <a:ext uri="{FF2B5EF4-FFF2-40B4-BE49-F238E27FC236}">
                <a16:creationId xmlns:a16="http://schemas.microsoft.com/office/drawing/2014/main" id="{C83A4494-9F91-470B-9008-6D93573C516F}"/>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5418" y="136525"/>
            <a:ext cx="1325563" cy="1325563"/>
          </a:xfrm>
          <a:prstGeom prst="rect">
            <a:avLst/>
          </a:prstGeom>
        </p:spPr>
      </p:pic>
      <p:pic>
        <p:nvPicPr>
          <p:cNvPr id="14" name="Grafik 13">
            <a:extLst>
              <a:ext uri="{FF2B5EF4-FFF2-40B4-BE49-F238E27FC236}">
                <a16:creationId xmlns:a16="http://schemas.microsoft.com/office/drawing/2014/main" id="{6903044F-DC44-4AE5-ABF0-5764E6162C77}"/>
              </a:ext>
            </a:extLst>
          </p:cNvPr>
          <p:cNvPicPr>
            <a:picLocks noChangeAspect="1"/>
          </p:cNvPicPr>
          <p:nvPr userDrawn="1"/>
        </p:nvPicPr>
        <p:blipFill>
          <a:blip r:embed="rId15"/>
          <a:stretch>
            <a:fillRect/>
          </a:stretch>
        </p:blipFill>
        <p:spPr>
          <a:xfrm>
            <a:off x="0" y="1585639"/>
            <a:ext cx="12204000" cy="61019"/>
          </a:xfrm>
          <a:prstGeom prst="rect">
            <a:avLst/>
          </a:prstGeom>
        </p:spPr>
      </p:pic>
      <p:sp>
        <p:nvSpPr>
          <p:cNvPr id="15" name="Textfeld 14">
            <a:extLst>
              <a:ext uri="{FF2B5EF4-FFF2-40B4-BE49-F238E27FC236}">
                <a16:creationId xmlns:a16="http://schemas.microsoft.com/office/drawing/2014/main" id="{823B6414-3737-4765-8486-001C24EA677A}"/>
              </a:ext>
            </a:extLst>
          </p:cNvPr>
          <p:cNvSpPr txBox="1"/>
          <p:nvPr userDrawn="1"/>
        </p:nvSpPr>
        <p:spPr>
          <a:xfrm>
            <a:off x="10223515" y="1246816"/>
            <a:ext cx="2022028" cy="369332"/>
          </a:xfrm>
          <a:prstGeom prst="rect">
            <a:avLst/>
          </a:prstGeom>
          <a:noFill/>
        </p:spPr>
        <p:txBody>
          <a:bodyPr wrap="none" rtlCol="0">
            <a:spAutoFit/>
          </a:bodyPr>
          <a:lstStyle/>
          <a:p>
            <a:r>
              <a:rPr lang="en-GB" dirty="0"/>
              <a:t>scientists4future.ch</a:t>
            </a:r>
            <a:endParaRPr lang="en-DE" dirty="0"/>
          </a:p>
        </p:txBody>
      </p:sp>
    </p:spTree>
    <p:extLst>
      <p:ext uri="{BB962C8B-B14F-4D97-AF65-F5344CB8AC3E}">
        <p14:creationId xmlns:p14="http://schemas.microsoft.com/office/powerpoint/2010/main" val="123119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CFDF45B-4913-470F-BCB3-A28DA1A2C40F}"/>
              </a:ext>
            </a:extLst>
          </p:cNvPr>
          <p:cNvSpPr txBox="1"/>
          <p:nvPr/>
        </p:nvSpPr>
        <p:spPr>
          <a:xfrm>
            <a:off x="3665847" y="425308"/>
            <a:ext cx="4912179" cy="769441"/>
          </a:xfrm>
          <a:prstGeom prst="rect">
            <a:avLst/>
          </a:prstGeom>
          <a:noFill/>
        </p:spPr>
        <p:txBody>
          <a:bodyPr wrap="none" rtlCol="0">
            <a:spAutoFit/>
          </a:bodyPr>
          <a:lstStyle/>
          <a:p>
            <a:r>
              <a:rPr lang="en-GB" sz="4400" dirty="0">
                <a:latin typeface="Montserrat"/>
              </a:rPr>
              <a:t>2 Minutes for Future</a:t>
            </a:r>
            <a:endParaRPr lang="en-DE" sz="4400" dirty="0">
              <a:latin typeface="Montserrat"/>
            </a:endParaRPr>
          </a:p>
        </p:txBody>
      </p:sp>
      <p:sp>
        <p:nvSpPr>
          <p:cNvPr id="7" name="Textfeld 6">
            <a:extLst>
              <a:ext uri="{FF2B5EF4-FFF2-40B4-BE49-F238E27FC236}">
                <a16:creationId xmlns:a16="http://schemas.microsoft.com/office/drawing/2014/main" id="{996ED1FE-3FFC-4E1A-A864-08F581CC1C37}"/>
              </a:ext>
            </a:extLst>
          </p:cNvPr>
          <p:cNvSpPr txBox="1"/>
          <p:nvPr/>
        </p:nvSpPr>
        <p:spPr>
          <a:xfrm>
            <a:off x="201196" y="2331720"/>
            <a:ext cx="11841480" cy="3970318"/>
          </a:xfrm>
          <a:prstGeom prst="rect">
            <a:avLst/>
          </a:prstGeom>
          <a:noFill/>
        </p:spPr>
        <p:txBody>
          <a:bodyPr wrap="square" rtlCol="0">
            <a:spAutoFit/>
          </a:bodyPr>
          <a:lstStyle/>
          <a:p>
            <a:pPr marL="285750" indent="-285750">
              <a:buFont typeface="Arial" panose="020B0604020202020204" pitchFamily="34" charset="0"/>
              <a:buChar char="•"/>
            </a:pPr>
            <a:r>
              <a:rPr lang="de-DE" sz="2800" dirty="0">
                <a:latin typeface="Lato" panose="020F0502020204030203" pitchFamily="34" charset="0"/>
                <a:ea typeface="Lato" panose="020F0502020204030203" pitchFamily="34" charset="0"/>
                <a:cs typeface="Lato" panose="020F0502020204030203" pitchFamily="34" charset="0"/>
              </a:rPr>
              <a:t>Initiative </a:t>
            </a:r>
            <a:r>
              <a:rPr lang="de-DE" sz="2800" dirty="0" err="1">
                <a:latin typeface="Lato" panose="020F0502020204030203" pitchFamily="34" charset="0"/>
                <a:ea typeface="Lato" panose="020F0502020204030203" pitchFamily="34" charset="0"/>
                <a:cs typeface="Lato" panose="020F0502020204030203" pitchFamily="34" charset="0"/>
              </a:rPr>
              <a:t>of</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Scientists</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for</a:t>
            </a:r>
            <a:r>
              <a:rPr lang="de-DE" sz="2800" dirty="0">
                <a:latin typeface="Lato" panose="020F0502020204030203" pitchFamily="34" charset="0"/>
                <a:ea typeface="Lato" panose="020F0502020204030203" pitchFamily="34" charset="0"/>
                <a:cs typeface="Lato" panose="020F0502020204030203" pitchFamily="34" charset="0"/>
              </a:rPr>
              <a:t> Future</a:t>
            </a:r>
          </a:p>
          <a:p>
            <a:pPr marL="285750" indent="-285750">
              <a:buFont typeface="Arial" panose="020B0604020202020204" pitchFamily="34" charset="0"/>
              <a:buChar char="•"/>
            </a:pP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de-DE" sz="2800" dirty="0" err="1">
                <a:latin typeface="Lato" panose="020F0502020204030203" pitchFamily="34" charset="0"/>
                <a:ea typeface="Lato" panose="020F0502020204030203" pitchFamily="34" charset="0"/>
                <a:cs typeface="Lato" panose="020F0502020204030203" pitchFamily="34" charset="0"/>
              </a:rPr>
              <a:t>Dedicate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some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minutes</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during</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scientific</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presentations</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to</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climate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change</a:t>
            </a: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de-DE" sz="2800" dirty="0" err="1">
                <a:latin typeface="Lato" panose="020F0502020204030203" pitchFamily="34" charset="0"/>
                <a:ea typeface="Lato" panose="020F0502020204030203" pitchFamily="34" charset="0"/>
                <a:cs typeface="Lato" panose="020F0502020204030203" pitchFamily="34" charset="0"/>
              </a:rPr>
              <a:t>Rise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awareness</a:t>
            </a:r>
            <a:r>
              <a:rPr lang="de-DE" sz="2800" dirty="0">
                <a:latin typeface="Lato" panose="020F0502020204030203" pitchFamily="34" charset="0"/>
                <a:ea typeface="Lato" panose="020F0502020204030203" pitchFamily="34" charset="0"/>
                <a:cs typeface="Lato" panose="020F0502020204030203" pitchFamily="34" charset="0"/>
              </a:rPr>
              <a:t> and </a:t>
            </a:r>
            <a:r>
              <a:rPr lang="de-DE" sz="2800" dirty="0" err="1">
                <a:latin typeface="Lato" panose="020F0502020204030203" pitchFamily="34" charset="0"/>
                <a:ea typeface="Lato" panose="020F0502020204030203" pitchFamily="34" charset="0"/>
                <a:cs typeface="Lato" panose="020F0502020204030203" pitchFamily="34" charset="0"/>
              </a:rPr>
              <a:t>engagement</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among</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the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scientific</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community</a:t>
            </a: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de-DE" sz="2800" dirty="0" err="1">
                <a:latin typeface="Lato" panose="020F0502020204030203" pitchFamily="34" charset="0"/>
                <a:ea typeface="Lato" panose="020F0502020204030203" pitchFamily="34" charset="0"/>
                <a:cs typeface="Lato" panose="020F0502020204030203" pitchFamily="34" charset="0"/>
              </a:rPr>
              <a:t>Motivate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other</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scientists</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to</a:t>
            </a:r>
            <a:r>
              <a:rPr lang="de-DE" sz="2800" dirty="0">
                <a:latin typeface="Lato" panose="020F0502020204030203" pitchFamily="34" charset="0"/>
                <a:ea typeface="Lato" panose="020F0502020204030203" pitchFamily="34" charset="0"/>
                <a:cs typeface="Lato" panose="020F0502020204030203" pitchFamily="34" charset="0"/>
              </a:rPr>
              <a:t> do </a:t>
            </a:r>
            <a:r>
              <a:rPr lang="de-DE" sz="2800" dirty="0" err="1">
                <a:latin typeface="Lato" panose="020F0502020204030203" pitchFamily="34" charset="0"/>
                <a:ea typeface="Lato" panose="020F0502020204030203" pitchFamily="34" charset="0"/>
                <a:cs typeface="Lato" panose="020F0502020204030203" pitchFamily="34" charset="0"/>
              </a:rPr>
              <a:t>the</a:t>
            </a:r>
            <a:r>
              <a:rPr lang="de-DE" sz="2800" dirty="0">
                <a:latin typeface="Lato" panose="020F0502020204030203" pitchFamily="34" charset="0"/>
                <a:ea typeface="Lato" panose="020F0502020204030203" pitchFamily="34" charset="0"/>
                <a:cs typeface="Lato" panose="020F0502020204030203" pitchFamily="34" charset="0"/>
              </a:rPr>
              <a:t> same</a:t>
            </a:r>
          </a:p>
          <a:p>
            <a:pPr marL="285750" indent="-285750">
              <a:buFont typeface="Arial" panose="020B0604020202020204" pitchFamily="34" charset="0"/>
              <a:buChar char="•"/>
            </a:pP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de-DE" sz="2800" dirty="0">
                <a:latin typeface="Lato" panose="020F0502020204030203" pitchFamily="34" charset="0"/>
                <a:ea typeface="Lato" panose="020F0502020204030203" pitchFamily="34" charset="0"/>
                <a:cs typeface="Lato" panose="020F0502020204030203" pitchFamily="34" charset="0"/>
              </a:rPr>
              <a:t>2minutes4future.org</a:t>
            </a:r>
            <a:endParaRPr lang="en-US"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00684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8650014D-8A11-4CC4-BD1F-57D92BB7DBB2}"/>
              </a:ext>
            </a:extLst>
          </p:cNvPr>
          <p:cNvGrpSpPr/>
          <p:nvPr/>
        </p:nvGrpSpPr>
        <p:grpSpPr>
          <a:xfrm>
            <a:off x="1906032" y="1784475"/>
            <a:ext cx="8379935" cy="4989443"/>
            <a:chOff x="0" y="158934"/>
            <a:chExt cx="9144000" cy="5513357"/>
          </a:xfrm>
        </p:grpSpPr>
        <p:pic>
          <p:nvPicPr>
            <p:cNvPr id="10" name="Picture 1">
              <a:extLst>
                <a:ext uri="{FF2B5EF4-FFF2-40B4-BE49-F238E27FC236}">
                  <a16:creationId xmlns:a16="http://schemas.microsoft.com/office/drawing/2014/main" id="{8D09C500-91F2-4D8A-9394-2091A0A060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710150"/>
              <a:ext cx="9144000" cy="2962141"/>
            </a:xfrm>
            <a:prstGeom prst="rect">
              <a:avLst/>
            </a:prstGeom>
          </p:spPr>
        </p:pic>
        <p:pic>
          <p:nvPicPr>
            <p:cNvPr id="11" name="Picture 7">
              <a:extLst>
                <a:ext uri="{FF2B5EF4-FFF2-40B4-BE49-F238E27FC236}">
                  <a16:creationId xmlns:a16="http://schemas.microsoft.com/office/drawing/2014/main" id="{F9703CE2-8D36-4ED1-B200-4D19E0F791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765682"/>
              <a:ext cx="9144000" cy="2437787"/>
            </a:xfrm>
            <a:prstGeom prst="rect">
              <a:avLst/>
            </a:prstGeom>
          </p:spPr>
        </p:pic>
        <p:sp>
          <p:nvSpPr>
            <p:cNvPr id="12" name="Rectangle 3">
              <a:extLst>
                <a:ext uri="{FF2B5EF4-FFF2-40B4-BE49-F238E27FC236}">
                  <a16:creationId xmlns:a16="http://schemas.microsoft.com/office/drawing/2014/main" id="{96CCF9EA-32F2-436D-A27A-5C01FE80B5E1}"/>
                </a:ext>
              </a:extLst>
            </p:cNvPr>
            <p:cNvSpPr/>
            <p:nvPr/>
          </p:nvSpPr>
          <p:spPr>
            <a:xfrm>
              <a:off x="0" y="158934"/>
              <a:ext cx="9144000" cy="681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182880" algn="ctr">
                <a:spcAft>
                  <a:spcPts val="200"/>
                </a:spcAft>
              </a:pPr>
              <a:r>
                <a:rPr lang="de-DE" sz="2400" dirty="0">
                  <a:solidFill>
                    <a:prstClr val="white"/>
                  </a:solidFill>
                  <a:effectLst>
                    <a:outerShdw blurRad="63500" dist="25400" dir="5400000" algn="t" rotWithShape="0">
                      <a:prstClr val="black">
                        <a:alpha val="25000"/>
                      </a:prstClr>
                    </a:outerShdw>
                  </a:effectLst>
                  <a:latin typeface="+mj-lt"/>
                </a:rPr>
                <a:t>McCarthy-Glacier (Alaska)</a:t>
              </a:r>
              <a:endParaRPr lang="de-DE" sz="2400" dirty="0">
                <a:solidFill>
                  <a:prstClr val="white"/>
                </a:solidFill>
                <a:latin typeface="+mj-lt"/>
                <a:ea typeface="Lato"/>
                <a:cs typeface="Lato"/>
              </a:endParaRPr>
            </a:p>
          </p:txBody>
        </p:sp>
      </p:grpSp>
      <p:sp>
        <p:nvSpPr>
          <p:cNvPr id="7" name="Title 1">
            <a:extLst>
              <a:ext uri="{FF2B5EF4-FFF2-40B4-BE49-F238E27FC236}">
                <a16:creationId xmlns:a16="http://schemas.microsoft.com/office/drawing/2014/main" id="{8DFAC1DB-1710-4B82-8524-F5E3EDAE1210}"/>
              </a:ext>
            </a:extLst>
          </p:cNvPr>
          <p:cNvSpPr txBox="1">
            <a:spLocks/>
          </p:cNvSpPr>
          <p:nvPr/>
        </p:nvSpPr>
        <p:spPr>
          <a:xfrm>
            <a:off x="1796902" y="313847"/>
            <a:ext cx="10205801" cy="1117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err="1">
                <a:latin typeface="Montserrat"/>
              </a:rPr>
              <a:t>Direct</a:t>
            </a:r>
            <a:r>
              <a:rPr lang="de-CH" dirty="0">
                <a:latin typeface="Montserrat"/>
              </a:rPr>
              <a:t> </a:t>
            </a:r>
            <a:r>
              <a:rPr lang="de-CH" dirty="0" err="1">
                <a:latin typeface="Montserrat"/>
              </a:rPr>
              <a:t>evidence</a:t>
            </a:r>
            <a:r>
              <a:rPr lang="de-CH" dirty="0">
                <a:latin typeface="Montserrat"/>
              </a:rPr>
              <a:t> </a:t>
            </a:r>
            <a:r>
              <a:rPr lang="de-CH" dirty="0" err="1">
                <a:latin typeface="Montserrat"/>
              </a:rPr>
              <a:t>of</a:t>
            </a:r>
            <a:r>
              <a:rPr lang="de-CH" dirty="0">
                <a:latin typeface="Montserrat"/>
              </a:rPr>
              <a:t> global </a:t>
            </a:r>
            <a:r>
              <a:rPr lang="de-CH" dirty="0" err="1">
                <a:latin typeface="Montserrat"/>
              </a:rPr>
              <a:t>warming</a:t>
            </a:r>
            <a:endParaRPr lang="de-CH" dirty="0">
              <a:latin typeface="Montserrat"/>
            </a:endParaRPr>
          </a:p>
        </p:txBody>
      </p:sp>
    </p:spTree>
    <p:extLst>
      <p:ext uri="{BB962C8B-B14F-4D97-AF65-F5344CB8AC3E}">
        <p14:creationId xmlns:p14="http://schemas.microsoft.com/office/powerpoint/2010/main" val="199201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latin typeface="Montserrat" panose="020B0604020202020204" charset="0"/>
              </a:rPr>
              <a:t>Sea</a:t>
            </a:r>
            <a:r>
              <a:rPr lang="de-CH" dirty="0">
                <a:latin typeface="Montserrat" panose="020B0604020202020204" charset="0"/>
              </a:rPr>
              <a:t> </a:t>
            </a:r>
            <a:r>
              <a:rPr lang="de-CH" dirty="0" err="1">
                <a:latin typeface="Montserrat" panose="020B0604020202020204" charset="0"/>
              </a:rPr>
              <a:t>level</a:t>
            </a:r>
            <a:r>
              <a:rPr lang="de-CH" dirty="0">
                <a:latin typeface="Montserrat" panose="020B0604020202020204" charset="0"/>
              </a:rPr>
              <a:t> </a:t>
            </a:r>
            <a:r>
              <a:rPr lang="de-CH" dirty="0" err="1">
                <a:latin typeface="Montserrat" panose="020B0604020202020204" charset="0"/>
              </a:rPr>
              <a:t>is</a:t>
            </a:r>
            <a:r>
              <a:rPr lang="de-CH" dirty="0">
                <a:latin typeface="Montserrat" panose="020B0604020202020204" charset="0"/>
              </a:rPr>
              <a:t> </a:t>
            </a:r>
            <a:r>
              <a:rPr lang="de-CH" dirty="0" err="1">
                <a:latin typeface="Montserrat" panose="020B0604020202020204" charset="0"/>
              </a:rPr>
              <a:t>rising</a:t>
            </a:r>
            <a:endParaRPr lang="de-CH" dirty="0">
              <a:latin typeface="Montserrat" panose="020B0604020202020204" charset="0"/>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1" y="1708128"/>
            <a:ext cx="9258373" cy="5050021"/>
          </a:xfrm>
        </p:spPr>
      </p:pic>
    </p:spTree>
    <p:extLst>
      <p:ext uri="{BB962C8B-B14F-4D97-AF65-F5344CB8AC3E}">
        <p14:creationId xmlns:p14="http://schemas.microsoft.com/office/powerpoint/2010/main" val="164395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ontserrat" panose="020B0604020202020204" charset="0"/>
              </a:rPr>
              <a:t>Anthropogenic</a:t>
            </a:r>
            <a:r>
              <a:rPr lang="de-CH" dirty="0">
                <a:latin typeface="Montserrat" panose="020B0604020202020204" charset="0"/>
              </a:rPr>
              <a:t> CO</a:t>
            </a:r>
            <a:r>
              <a:rPr lang="de-CH" baseline="-25000" dirty="0">
                <a:latin typeface="Montserrat" panose="020B0604020202020204" charset="0"/>
              </a:rPr>
              <a:t>2</a:t>
            </a:r>
            <a:r>
              <a:rPr lang="de-CH" dirty="0">
                <a:latin typeface="Montserrat" panose="020B0604020202020204" charset="0"/>
              </a:rPr>
              <a:t> </a:t>
            </a:r>
            <a:r>
              <a:rPr lang="de-CH" dirty="0" err="1">
                <a:latin typeface="Montserrat" panose="020B0604020202020204" charset="0"/>
              </a:rPr>
              <a:t>emissions</a:t>
            </a:r>
            <a:endParaRPr lang="de-CH" dirty="0">
              <a:latin typeface="Montserrat" panose="020B0604020202020204" charset="0"/>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3" y="1708128"/>
            <a:ext cx="9258369" cy="5050020"/>
          </a:xfrm>
        </p:spPr>
      </p:pic>
    </p:spTree>
    <p:extLst>
      <p:ext uri="{BB962C8B-B14F-4D97-AF65-F5344CB8AC3E}">
        <p14:creationId xmlns:p14="http://schemas.microsoft.com/office/powerpoint/2010/main" val="2469911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latin typeface="Montserrat" panose="020B0604020202020204" charset="0"/>
              </a:rPr>
              <a:t>Carbon </a:t>
            </a:r>
            <a:r>
              <a:rPr lang="de-CH" dirty="0" err="1">
                <a:latin typeface="Montserrat" panose="020B0604020202020204" charset="0"/>
              </a:rPr>
              <a:t>cycle</a:t>
            </a:r>
            <a:endParaRPr lang="de-CH" dirty="0">
              <a:latin typeface="Montserrat" panose="020B0604020202020204" charset="0"/>
            </a:endParaRPr>
          </a:p>
        </p:txBody>
      </p:sp>
      <p:pic>
        <p:nvPicPr>
          <p:cNvPr id="6" name="Content Placeholder 5"/>
          <p:cNvPicPr>
            <a:picLocks noGrp="1" noChangeAspect="1"/>
          </p:cNvPicPr>
          <p:nvPr>
            <p:ph idx="1"/>
          </p:nvPr>
        </p:nvPicPr>
        <p:blipFill rotWithShape="1">
          <a:blip r:embed="rId3"/>
          <a:srcRect l="16942" t="29346" r="18450" b="6919"/>
          <a:stretch/>
        </p:blipFill>
        <p:spPr>
          <a:xfrm>
            <a:off x="1665171" y="1739071"/>
            <a:ext cx="9082499" cy="5040000"/>
          </a:xfrm>
          <a:prstGeom prst="rect">
            <a:avLst/>
          </a:prstGeom>
        </p:spPr>
      </p:pic>
      <p:sp>
        <p:nvSpPr>
          <p:cNvPr id="3" name="TextBox 2"/>
          <p:cNvSpPr txBox="1"/>
          <p:nvPr/>
        </p:nvSpPr>
        <p:spPr>
          <a:xfrm>
            <a:off x="9703690" y="6409739"/>
            <a:ext cx="2488310" cy="369332"/>
          </a:xfrm>
          <a:prstGeom prst="rect">
            <a:avLst/>
          </a:prstGeom>
          <a:noFill/>
        </p:spPr>
        <p:txBody>
          <a:bodyPr wrap="none" rtlCol="0">
            <a:spAutoFit/>
          </a:bodyPr>
          <a:lstStyle/>
          <a:p>
            <a:r>
              <a:rPr lang="de-CH" dirty="0" err="1"/>
              <a:t>Friedlingstein</a:t>
            </a:r>
            <a:r>
              <a:rPr lang="de-CH" dirty="0"/>
              <a:t> et al. 2020</a:t>
            </a:r>
          </a:p>
        </p:txBody>
      </p:sp>
    </p:spTree>
    <p:extLst>
      <p:ext uri="{BB962C8B-B14F-4D97-AF65-F5344CB8AC3E}">
        <p14:creationId xmlns:p14="http://schemas.microsoft.com/office/powerpoint/2010/main" val="197601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latin typeface="Montserrat" panose="020B0604020202020204" charset="0"/>
              </a:rPr>
              <a:t>Greenhouse</a:t>
            </a:r>
            <a:r>
              <a:rPr lang="de-CH" dirty="0">
                <a:latin typeface="Montserrat" panose="020B0604020202020204" charset="0"/>
              </a:rPr>
              <a:t> </a:t>
            </a:r>
            <a:r>
              <a:rPr lang="de-CH" dirty="0" err="1">
                <a:latin typeface="Montserrat" panose="020B0604020202020204" charset="0"/>
              </a:rPr>
              <a:t>effect</a:t>
            </a:r>
            <a:endParaRPr lang="de-CH" dirty="0">
              <a:latin typeface="Montserrat" panose="020B0604020202020204" charset="0"/>
            </a:endParaRP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032" y="1818000"/>
            <a:ext cx="7369935" cy="5040000"/>
          </a:xfrm>
        </p:spPr>
      </p:pic>
      <p:sp>
        <p:nvSpPr>
          <p:cNvPr id="7" name="TextBox 6"/>
          <p:cNvSpPr txBox="1"/>
          <p:nvPr/>
        </p:nvSpPr>
        <p:spPr>
          <a:xfrm>
            <a:off x="9703690" y="6409739"/>
            <a:ext cx="1656607" cy="369332"/>
          </a:xfrm>
          <a:prstGeom prst="rect">
            <a:avLst/>
          </a:prstGeom>
          <a:noFill/>
        </p:spPr>
        <p:txBody>
          <a:bodyPr wrap="none" rtlCol="0">
            <a:spAutoFit/>
          </a:bodyPr>
          <a:lstStyle/>
          <a:p>
            <a:r>
              <a:rPr lang="de-CH" dirty="0"/>
              <a:t>Wild et al. 2015</a:t>
            </a:r>
          </a:p>
        </p:txBody>
      </p:sp>
    </p:spTree>
    <p:extLst>
      <p:ext uri="{BB962C8B-B14F-4D97-AF65-F5344CB8AC3E}">
        <p14:creationId xmlns:p14="http://schemas.microsoft.com/office/powerpoint/2010/main" val="19600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latin typeface="Montserrat" panose="020B0604020202020204" charset="0"/>
              </a:rPr>
              <a:t>Total solar </a:t>
            </a:r>
            <a:r>
              <a:rPr lang="de-CH" dirty="0" err="1">
                <a:latin typeface="Montserrat" panose="020B0604020202020204" charset="0"/>
              </a:rPr>
              <a:t>irradiance</a:t>
            </a:r>
            <a:endParaRPr lang="de-CH" dirty="0">
              <a:latin typeface="Montserrat" panose="020B0604020202020204" charset="0"/>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5119" y="1807981"/>
            <a:ext cx="9258369" cy="5050019"/>
          </a:xfrm>
        </p:spPr>
      </p:pic>
    </p:spTree>
    <p:extLst>
      <p:ext uri="{BB962C8B-B14F-4D97-AF65-F5344CB8AC3E}">
        <p14:creationId xmlns:p14="http://schemas.microsoft.com/office/powerpoint/2010/main" val="89365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a:latin typeface="Montserrat"/>
              </a:rPr>
              <a:t>The global </a:t>
            </a:r>
            <a:r>
              <a:rPr lang="de-CH" dirty="0" err="1">
                <a:latin typeface="Montserrat"/>
              </a:rPr>
              <a:t>temperature</a:t>
            </a:r>
            <a:r>
              <a:rPr lang="de-CH" dirty="0">
                <a:latin typeface="Montserrat"/>
              </a:rPr>
              <a:t> </a:t>
            </a:r>
            <a:r>
              <a:rPr lang="de-CH" dirty="0" err="1">
                <a:latin typeface="Montserrat"/>
              </a:rPr>
              <a:t>is</a:t>
            </a:r>
            <a:r>
              <a:rPr lang="de-CH" dirty="0">
                <a:latin typeface="Montserrat"/>
              </a:rPr>
              <a:t> </a:t>
            </a:r>
            <a:r>
              <a:rPr lang="de-CH" dirty="0" err="1">
                <a:latin typeface="Montserrat"/>
              </a:rPr>
              <a:t>rising</a:t>
            </a:r>
            <a:endParaRPr lang="de-CH" dirty="0">
              <a:latin typeface="Montserrat"/>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34699" y="1807977"/>
            <a:ext cx="9258375" cy="5050022"/>
          </a:xfrm>
        </p:spPr>
      </p:pic>
    </p:spTree>
    <p:extLst>
      <p:ext uri="{BB962C8B-B14F-4D97-AF65-F5344CB8AC3E}">
        <p14:creationId xmlns:p14="http://schemas.microsoft.com/office/powerpoint/2010/main" val="316736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902" y="313847"/>
            <a:ext cx="9368403" cy="1117684"/>
          </a:xfrm>
        </p:spPr>
        <p:txBody>
          <a:bodyPr>
            <a:normAutofit fontScale="90000"/>
          </a:bodyPr>
          <a:lstStyle/>
          <a:p>
            <a:r>
              <a:rPr lang="de-CH" dirty="0">
                <a:latin typeface="Montserrat" panose="020B0604020202020204" charset="0"/>
              </a:rPr>
              <a:t>Global </a:t>
            </a:r>
            <a:r>
              <a:rPr lang="de-CH" dirty="0" err="1">
                <a:latin typeface="Montserrat" panose="020B0604020202020204" charset="0"/>
              </a:rPr>
              <a:t>temperature</a:t>
            </a:r>
            <a:r>
              <a:rPr lang="de-CH" dirty="0">
                <a:latin typeface="Montserrat" panose="020B0604020202020204" charset="0"/>
              </a:rPr>
              <a:t> </a:t>
            </a:r>
            <a:r>
              <a:rPr lang="de-CH" dirty="0" err="1">
                <a:latin typeface="Montserrat" panose="020B0604020202020204" charset="0"/>
              </a:rPr>
              <a:t>and</a:t>
            </a:r>
            <a:r>
              <a:rPr lang="de-CH" dirty="0">
                <a:latin typeface="Montserrat" panose="020B0604020202020204" charset="0"/>
              </a:rPr>
              <a:t> CO</a:t>
            </a:r>
            <a:r>
              <a:rPr lang="de-CH" baseline="-25000" dirty="0">
                <a:latin typeface="Montserrat" panose="020B0604020202020204" charset="0"/>
              </a:rPr>
              <a:t>2 </a:t>
            </a:r>
            <a:r>
              <a:rPr lang="de-CH" dirty="0" err="1">
                <a:latin typeface="Montserrat" panose="020B0604020202020204" charset="0"/>
              </a:rPr>
              <a:t>concentration</a:t>
            </a:r>
            <a:endParaRPr lang="de-CH" dirty="0">
              <a:latin typeface="Montserrat" panose="020B0604020202020204" charset="0"/>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61243" y="1708128"/>
            <a:ext cx="9258369" cy="5050020"/>
          </a:xfrm>
        </p:spPr>
      </p:pic>
    </p:spTree>
    <p:extLst>
      <p:ext uri="{BB962C8B-B14F-4D97-AF65-F5344CB8AC3E}">
        <p14:creationId xmlns:p14="http://schemas.microsoft.com/office/powerpoint/2010/main" val="135340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a:latin typeface="Montserrat" panose="020B0604020202020204" charset="0"/>
              </a:rPr>
              <a:t>CO</a:t>
            </a:r>
            <a:r>
              <a:rPr lang="de-CH" baseline="-25000" dirty="0">
                <a:latin typeface="Montserrat" panose="020B0604020202020204" charset="0"/>
              </a:rPr>
              <a:t>2 </a:t>
            </a:r>
            <a:r>
              <a:rPr lang="de-CH" dirty="0" err="1">
                <a:latin typeface="Montserrat" panose="020B0604020202020204" charset="0"/>
              </a:rPr>
              <a:t>concentration</a:t>
            </a:r>
            <a:r>
              <a:rPr lang="de-CH" dirty="0">
                <a:latin typeface="Montserrat" panose="020B0604020202020204" charset="0"/>
              </a:rPr>
              <a:t> in </a:t>
            </a:r>
            <a:r>
              <a:rPr lang="de-CH" dirty="0" err="1">
                <a:latin typeface="Montserrat" panose="020B0604020202020204" charset="0"/>
              </a:rPr>
              <a:t>the</a:t>
            </a:r>
            <a:r>
              <a:rPr lang="de-CH" dirty="0">
                <a:latin typeface="Montserrat" panose="020B0604020202020204" charset="0"/>
              </a:rPr>
              <a:t> </a:t>
            </a:r>
            <a:r>
              <a:rPr lang="de-CH" dirty="0" err="1">
                <a:latin typeface="Montserrat" panose="020B0604020202020204" charset="0"/>
              </a:rPr>
              <a:t>atmosphere</a:t>
            </a:r>
            <a:endParaRPr lang="de-CH" dirty="0">
              <a:latin typeface="Montserrat" panose="020B0604020202020204" charset="0"/>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61242" y="1708128"/>
            <a:ext cx="9258371" cy="5050020"/>
          </a:xfrm>
        </p:spPr>
      </p:pic>
    </p:spTree>
    <p:extLst>
      <p:ext uri="{BB962C8B-B14F-4D97-AF65-F5344CB8AC3E}">
        <p14:creationId xmlns:p14="http://schemas.microsoft.com/office/powerpoint/2010/main" val="79025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6E1DC-1B7F-416E-A577-67D693906B92}"/>
              </a:ext>
            </a:extLst>
          </p:cNvPr>
          <p:cNvSpPr>
            <a:spLocks noGrp="1"/>
          </p:cNvSpPr>
          <p:nvPr>
            <p:ph type="title"/>
          </p:nvPr>
        </p:nvSpPr>
        <p:spPr/>
        <p:txBody>
          <a:bodyPr>
            <a:normAutofit fontScale="90000"/>
          </a:bodyPr>
          <a:lstStyle/>
          <a:p>
            <a:r>
              <a:rPr lang="de-DE" dirty="0" err="1">
                <a:latin typeface="Montserrat" panose="00000500000000000000" pitchFamily="2" charset="0"/>
              </a:rPr>
              <a:t>Consequences</a:t>
            </a:r>
            <a:r>
              <a:rPr lang="de-DE" dirty="0">
                <a:latin typeface="Montserrat" panose="00000500000000000000" pitchFamily="2" charset="0"/>
              </a:rPr>
              <a:t> </a:t>
            </a:r>
            <a:r>
              <a:rPr lang="de-DE" dirty="0" err="1">
                <a:latin typeface="Montserrat" panose="00000500000000000000" pitchFamily="2" charset="0"/>
              </a:rPr>
              <a:t>of</a:t>
            </a:r>
            <a:r>
              <a:rPr lang="de-DE" dirty="0">
                <a:latin typeface="Montserrat" panose="00000500000000000000" pitchFamily="2" charset="0"/>
              </a:rPr>
              <a:t> global </a:t>
            </a:r>
            <a:r>
              <a:rPr lang="de-DE" dirty="0" err="1">
                <a:latin typeface="Montserrat" panose="00000500000000000000" pitchFamily="2" charset="0"/>
              </a:rPr>
              <a:t>warming</a:t>
            </a:r>
            <a:endParaRPr lang="en-US" dirty="0">
              <a:latin typeface="Montserrat" panose="00000500000000000000" pitchFamily="2" charset="0"/>
            </a:endParaRPr>
          </a:p>
        </p:txBody>
      </p:sp>
      <p:sp>
        <p:nvSpPr>
          <p:cNvPr id="4" name="Textfeld 3">
            <a:extLst>
              <a:ext uri="{FF2B5EF4-FFF2-40B4-BE49-F238E27FC236}">
                <a16:creationId xmlns:a16="http://schemas.microsoft.com/office/drawing/2014/main" id="{08E217D8-6667-43F1-8271-31A22A2419A4}"/>
              </a:ext>
            </a:extLst>
          </p:cNvPr>
          <p:cNvSpPr txBox="1"/>
          <p:nvPr/>
        </p:nvSpPr>
        <p:spPr>
          <a:xfrm>
            <a:off x="1679795" y="2057400"/>
            <a:ext cx="9631680" cy="4644861"/>
          </a:xfrm>
          <a:prstGeom prst="rect">
            <a:avLst/>
          </a:prstGeom>
          <a:noFill/>
        </p:spPr>
        <p:txBody>
          <a:bodyPr wrap="square" rtlCol="0">
            <a:spAutoFit/>
          </a:bodyPr>
          <a:lstStyle/>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Global warming is irreversible (for centuries)</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Sea level rise</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Increase in extreme weather events</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Change in precipitation patterns (draughts, floods)</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Decrease in agricultural output</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Heat waves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977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D69FA0E-18D5-44BA-8C2A-6C81F0573C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3977" y="1987393"/>
            <a:ext cx="9788960" cy="4556760"/>
          </a:xfrm>
          <a:prstGeom prst="rect">
            <a:avLst/>
          </a:prstGeom>
          <a:noFill/>
          <a:ln>
            <a:noFill/>
          </a:ln>
        </p:spPr>
      </p:pic>
      <p:sp>
        <p:nvSpPr>
          <p:cNvPr id="3" name="Title 2"/>
          <p:cNvSpPr>
            <a:spLocks noGrp="1"/>
          </p:cNvSpPr>
          <p:nvPr>
            <p:ph type="title"/>
          </p:nvPr>
        </p:nvSpPr>
        <p:spPr/>
        <p:txBody>
          <a:bodyPr/>
          <a:lstStyle/>
          <a:p>
            <a:r>
              <a:rPr lang="de-CH" dirty="0" err="1">
                <a:latin typeface="Montserrat" panose="020B0604020202020204" charset="0"/>
              </a:rPr>
              <a:t>Climate</a:t>
            </a:r>
            <a:r>
              <a:rPr lang="de-CH" dirty="0">
                <a:latin typeface="Montserrat" panose="020B0604020202020204" charset="0"/>
              </a:rPr>
              <a:t> </a:t>
            </a:r>
            <a:r>
              <a:rPr lang="de-CH" dirty="0" err="1">
                <a:latin typeface="Montserrat" panose="020B0604020202020204" charset="0"/>
              </a:rPr>
              <a:t>projections</a:t>
            </a:r>
            <a:endParaRPr lang="de-CH" dirty="0">
              <a:latin typeface="Montserrat" panose="020B0604020202020204" charset="0"/>
            </a:endParaRPr>
          </a:p>
        </p:txBody>
      </p:sp>
    </p:spTree>
    <p:extLst>
      <p:ext uri="{BB962C8B-B14F-4D97-AF65-F5344CB8AC3E}">
        <p14:creationId xmlns:p14="http://schemas.microsoft.com/office/powerpoint/2010/main" val="366648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549805" y="4863771"/>
            <a:ext cx="4070025" cy="369332"/>
          </a:xfrm>
          <a:prstGeom prst="rect">
            <a:avLst/>
          </a:prstGeom>
          <a:noFill/>
        </p:spPr>
        <p:txBody>
          <a:bodyPr wrap="square" rtlCol="0">
            <a:spAutoFit/>
          </a:bodyPr>
          <a:lstStyle/>
          <a:p>
            <a:r>
              <a:rPr lang="de-DE" dirty="0" err="1">
                <a:latin typeface="Lato" panose="020B0604020202020204" charset="0"/>
                <a:ea typeface="Lato" panose="020B0604020202020204" charset="0"/>
                <a:cs typeface="Lato" panose="020B0604020202020204" charset="0"/>
              </a:rPr>
              <a:t>Raise</a:t>
            </a:r>
            <a:r>
              <a:rPr lang="de-DE" dirty="0">
                <a:latin typeface="Lato" panose="020B0604020202020204" charset="0"/>
                <a:ea typeface="Lato" panose="020B0604020202020204" charset="0"/>
                <a:cs typeface="Lato" panose="020B0604020202020204" charset="0"/>
              </a:rPr>
              <a:t> </a:t>
            </a:r>
            <a:r>
              <a:rPr lang="de-DE" dirty="0" err="1">
                <a:latin typeface="Lato" panose="020B0604020202020204" charset="0"/>
                <a:ea typeface="Lato" panose="020B0604020202020204" charset="0"/>
                <a:cs typeface="Lato" panose="020B0604020202020204" charset="0"/>
              </a:rPr>
              <a:t>awareness</a:t>
            </a:r>
            <a:r>
              <a:rPr lang="de-DE" dirty="0">
                <a:latin typeface="Lato" panose="020B0604020202020204" charset="0"/>
                <a:ea typeface="Lato" panose="020B0604020202020204" charset="0"/>
                <a:cs typeface="Lato" panose="020B0604020202020204" charset="0"/>
              </a:rPr>
              <a:t> – </a:t>
            </a:r>
            <a:r>
              <a:rPr lang="de-DE" dirty="0" err="1">
                <a:latin typeface="Lato" panose="020B0604020202020204" charset="0"/>
                <a:ea typeface="Lato" panose="020B0604020202020204" charset="0"/>
                <a:cs typeface="Lato" panose="020B0604020202020204" charset="0"/>
              </a:rPr>
              <a:t>spread</a:t>
            </a:r>
            <a:r>
              <a:rPr lang="de-DE" dirty="0">
                <a:latin typeface="Lato" panose="020B0604020202020204" charset="0"/>
                <a:ea typeface="Lato" panose="020B0604020202020204" charset="0"/>
                <a:cs typeface="Lato" panose="020B0604020202020204" charset="0"/>
              </a:rPr>
              <a:t> </a:t>
            </a:r>
            <a:r>
              <a:rPr lang="de-DE" dirty="0" err="1">
                <a:latin typeface="Lato" panose="020B0604020202020204" charset="0"/>
                <a:ea typeface="Lato" panose="020B0604020202020204" charset="0"/>
                <a:cs typeface="Lato" panose="020B0604020202020204" charset="0"/>
              </a:rPr>
              <a:t>the</a:t>
            </a:r>
            <a:r>
              <a:rPr lang="de-DE" dirty="0">
                <a:latin typeface="Lato" panose="020B0604020202020204" charset="0"/>
                <a:ea typeface="Lato" panose="020B0604020202020204" charset="0"/>
                <a:cs typeface="Lato" panose="020B0604020202020204" charset="0"/>
              </a:rPr>
              <a:t> </a:t>
            </a:r>
            <a:r>
              <a:rPr lang="de-DE" dirty="0" err="1">
                <a:latin typeface="Lato" panose="020B0604020202020204" charset="0"/>
                <a:ea typeface="Lato" panose="020B0604020202020204" charset="0"/>
                <a:cs typeface="Lato" panose="020B0604020202020204" charset="0"/>
              </a:rPr>
              <a:t>word</a:t>
            </a:r>
            <a:r>
              <a:rPr lang="de-DE" dirty="0">
                <a:latin typeface="Lato" panose="020B0604020202020204" charset="0"/>
                <a:ea typeface="Lato" panose="020B0604020202020204" charset="0"/>
                <a:cs typeface="Lato" panose="020B0604020202020204" charset="0"/>
              </a:rPr>
              <a:t>!</a:t>
            </a:r>
            <a:endParaRPr lang="de-CH" dirty="0">
              <a:latin typeface="Lato" panose="020B0604020202020204" charset="0"/>
              <a:ea typeface="Lato" panose="020B0604020202020204" charset="0"/>
              <a:cs typeface="Lato" panose="020B0604020202020204" charset="0"/>
            </a:endParaRPr>
          </a:p>
        </p:txBody>
      </p:sp>
      <p:pic>
        <p:nvPicPr>
          <p:cNvPr id="19" name="Grafik 18"/>
          <p:cNvPicPr>
            <a:picLocks noChangeAspect="1"/>
          </p:cNvPicPr>
          <p:nvPr/>
        </p:nvPicPr>
        <p:blipFill>
          <a:blip r:embed="rId3"/>
          <a:stretch>
            <a:fillRect/>
          </a:stretch>
        </p:blipFill>
        <p:spPr>
          <a:xfrm>
            <a:off x="7023266" y="4542948"/>
            <a:ext cx="4520940" cy="1995661"/>
          </a:xfrm>
          <a:prstGeom prst="rect">
            <a:avLst/>
          </a:prstGeom>
          <a:ln>
            <a:noFill/>
          </a:ln>
          <a:effectLst>
            <a:outerShdw blurRad="292100" dist="139700" dir="2700000" algn="tl" rotWithShape="0">
              <a:srgbClr val="333333">
                <a:alpha val="65000"/>
              </a:srgbClr>
            </a:outerShdw>
          </a:effectLst>
        </p:spPr>
      </p:pic>
      <p:pic>
        <p:nvPicPr>
          <p:cNvPr id="25" name="Grafik 24"/>
          <p:cNvPicPr>
            <a:picLocks noChangeAspect="1"/>
          </p:cNvPicPr>
          <p:nvPr/>
        </p:nvPicPr>
        <p:blipFill>
          <a:blip r:embed="rId4"/>
          <a:stretch>
            <a:fillRect/>
          </a:stretch>
        </p:blipFill>
        <p:spPr>
          <a:xfrm>
            <a:off x="7023267" y="2313003"/>
            <a:ext cx="4494154" cy="1818735"/>
          </a:xfrm>
          <a:prstGeom prst="rect">
            <a:avLst/>
          </a:prstGeom>
          <a:ln>
            <a:noFill/>
          </a:ln>
          <a:effectLst>
            <a:outerShdw blurRad="292100" dist="139700" dir="2700000" algn="tl" rotWithShape="0">
              <a:srgbClr val="333333">
                <a:alpha val="65000"/>
              </a:srgbClr>
            </a:outerShdw>
          </a:effectLst>
        </p:spPr>
      </p:pic>
      <p:sp>
        <p:nvSpPr>
          <p:cNvPr id="26" name="Textfeld 25"/>
          <p:cNvSpPr txBox="1"/>
          <p:nvPr/>
        </p:nvSpPr>
        <p:spPr>
          <a:xfrm>
            <a:off x="7023266" y="4230149"/>
            <a:ext cx="1892134" cy="369332"/>
          </a:xfrm>
          <a:prstGeom prst="rect">
            <a:avLst/>
          </a:prstGeom>
          <a:noFill/>
        </p:spPr>
        <p:txBody>
          <a:bodyPr wrap="square" rtlCol="0">
            <a:spAutoFit/>
          </a:bodyPr>
          <a:lstStyle/>
          <a:p>
            <a:r>
              <a:rPr lang="de-DE" dirty="0" err="1">
                <a:latin typeface="Lato" panose="020B0604020202020204" charset="0"/>
                <a:ea typeface="Lato" panose="020B0604020202020204" charset="0"/>
                <a:cs typeface="Lato" panose="020B0604020202020204" charset="0"/>
              </a:rPr>
              <a:t>Get</a:t>
            </a:r>
            <a:r>
              <a:rPr lang="de-DE" dirty="0">
                <a:latin typeface="Lato" panose="020B0604020202020204" charset="0"/>
                <a:ea typeface="Lato" panose="020B0604020202020204" charset="0"/>
                <a:cs typeface="Lato" panose="020B0604020202020204" charset="0"/>
              </a:rPr>
              <a:t> </a:t>
            </a:r>
            <a:r>
              <a:rPr lang="de-DE" dirty="0" err="1">
                <a:latin typeface="Lato" panose="020B0604020202020204" charset="0"/>
                <a:ea typeface="Lato" panose="020B0604020202020204" charset="0"/>
                <a:cs typeface="Lato" panose="020B0604020202020204" charset="0"/>
              </a:rPr>
              <a:t>engaged</a:t>
            </a:r>
            <a:r>
              <a:rPr lang="de-DE" dirty="0">
                <a:latin typeface="Lato" panose="020B0604020202020204" charset="0"/>
                <a:ea typeface="Lato" panose="020B0604020202020204" charset="0"/>
                <a:cs typeface="Lato" panose="020B0604020202020204" charset="0"/>
              </a:rPr>
              <a:t>!</a:t>
            </a:r>
            <a:endParaRPr lang="de-CH" dirty="0">
              <a:latin typeface="Lato" panose="020B0604020202020204" charset="0"/>
              <a:ea typeface="Lato" panose="020B0604020202020204" charset="0"/>
              <a:cs typeface="Lato" panose="020B0604020202020204" charset="0"/>
            </a:endParaRPr>
          </a:p>
        </p:txBody>
      </p:sp>
      <p:sp>
        <p:nvSpPr>
          <p:cNvPr id="27" name="Textfeld 26">
            <a:extLst>
              <a:ext uri="{FF2B5EF4-FFF2-40B4-BE49-F238E27FC236}">
                <a16:creationId xmlns:a16="http://schemas.microsoft.com/office/drawing/2014/main" id="{09133C4E-C2FD-42C9-B064-0BD22215F670}"/>
              </a:ext>
            </a:extLst>
          </p:cNvPr>
          <p:cNvSpPr txBox="1"/>
          <p:nvPr/>
        </p:nvSpPr>
        <p:spPr>
          <a:xfrm>
            <a:off x="761999" y="1617986"/>
            <a:ext cx="1266419" cy="369332"/>
          </a:xfrm>
          <a:prstGeom prst="rect">
            <a:avLst/>
          </a:prstGeom>
          <a:noFill/>
        </p:spPr>
        <p:txBody>
          <a:bodyPr wrap="square" rtlCol="0">
            <a:spAutoFit/>
          </a:bodyPr>
          <a:lstStyle/>
          <a:p>
            <a:r>
              <a:rPr lang="de-DE" dirty="0" err="1">
                <a:latin typeface="Lato" panose="020B0604020202020204" charset="0"/>
                <a:ea typeface="Lato" panose="020B0604020202020204" charset="0"/>
                <a:cs typeface="Lato" panose="020B0604020202020204" charset="0"/>
              </a:rPr>
              <a:t>Get</a:t>
            </a:r>
            <a:r>
              <a:rPr lang="de-DE" dirty="0">
                <a:latin typeface="Lato" panose="020B0604020202020204" charset="0"/>
                <a:ea typeface="Lato" panose="020B0604020202020204" charset="0"/>
                <a:cs typeface="Lato" panose="020B0604020202020204" charset="0"/>
              </a:rPr>
              <a:t> smart!</a:t>
            </a:r>
            <a:endParaRPr lang="de-CH" dirty="0">
              <a:latin typeface="Lato" panose="020B0604020202020204" charset="0"/>
              <a:ea typeface="Lato" panose="020B0604020202020204" charset="0"/>
              <a:cs typeface="Lato" panose="020B0604020202020204" charset="0"/>
            </a:endParaRPr>
          </a:p>
        </p:txBody>
      </p:sp>
      <p:pic>
        <p:nvPicPr>
          <p:cNvPr id="3" name="Grafik 2">
            <a:extLst>
              <a:ext uri="{FF2B5EF4-FFF2-40B4-BE49-F238E27FC236}">
                <a16:creationId xmlns:a16="http://schemas.microsoft.com/office/drawing/2014/main" id="{2021BC16-A478-4EFD-8FE2-B76BFB57D9F2}"/>
              </a:ext>
            </a:extLst>
          </p:cNvPr>
          <p:cNvPicPr>
            <a:picLocks noChangeAspect="1"/>
          </p:cNvPicPr>
          <p:nvPr/>
        </p:nvPicPr>
        <p:blipFill rotWithShape="1">
          <a:blip r:embed="rId5"/>
          <a:srcRect r="52380" b="27889"/>
          <a:stretch/>
        </p:blipFill>
        <p:spPr>
          <a:xfrm>
            <a:off x="787208" y="1996527"/>
            <a:ext cx="4496416" cy="1965868"/>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EEE0EA27-31CD-47AC-9C1C-64A0B2F73B7C}"/>
              </a:ext>
            </a:extLst>
          </p:cNvPr>
          <p:cNvPicPr>
            <a:picLocks noChangeAspect="1"/>
          </p:cNvPicPr>
          <p:nvPr/>
        </p:nvPicPr>
        <p:blipFill>
          <a:blip r:embed="rId6"/>
          <a:stretch>
            <a:fillRect/>
          </a:stretch>
        </p:blipFill>
        <p:spPr>
          <a:xfrm>
            <a:off x="1206324" y="2617992"/>
            <a:ext cx="4937711" cy="1724128"/>
          </a:xfrm>
          <a:prstGeom prst="rect">
            <a:avLst/>
          </a:prstGeom>
          <a:ln>
            <a:noFill/>
          </a:ln>
          <a:effectLst>
            <a:outerShdw blurRad="292100" dist="139700" dir="2700000" algn="tl" rotWithShape="0">
              <a:srgbClr val="333333">
                <a:alpha val="65000"/>
              </a:srgbClr>
            </a:outerShdw>
          </a:effectLst>
        </p:spPr>
      </p:pic>
      <p:sp>
        <p:nvSpPr>
          <p:cNvPr id="5" name="Textfeld 4">
            <a:extLst>
              <a:ext uri="{FF2B5EF4-FFF2-40B4-BE49-F238E27FC236}">
                <a16:creationId xmlns:a16="http://schemas.microsoft.com/office/drawing/2014/main" id="{4EDB6D66-4B78-4307-BBB6-865882FCD41E}"/>
              </a:ext>
            </a:extLst>
          </p:cNvPr>
          <p:cNvSpPr txBox="1"/>
          <p:nvPr/>
        </p:nvSpPr>
        <p:spPr>
          <a:xfrm>
            <a:off x="2954825" y="1714784"/>
            <a:ext cx="2242502" cy="369332"/>
          </a:xfrm>
          <a:prstGeom prst="rect">
            <a:avLst/>
          </a:prstGeom>
          <a:noFill/>
        </p:spPr>
        <p:txBody>
          <a:bodyPr wrap="square" rtlCol="0">
            <a:spAutoFit/>
          </a:bodyPr>
          <a:lstStyle/>
          <a:p>
            <a:r>
              <a:rPr lang="en-GB" dirty="0">
                <a:latin typeface="Lato" panose="020B0604020202020204" charset="0"/>
                <a:ea typeface="Lato" panose="020B0604020202020204" charset="0"/>
                <a:cs typeface="Lato" panose="020B0604020202020204" charset="0"/>
              </a:rPr>
              <a:t>scientists4future.org</a:t>
            </a:r>
          </a:p>
        </p:txBody>
      </p:sp>
      <p:sp>
        <p:nvSpPr>
          <p:cNvPr id="32" name="Textfeld 31">
            <a:extLst>
              <a:ext uri="{FF2B5EF4-FFF2-40B4-BE49-F238E27FC236}">
                <a16:creationId xmlns:a16="http://schemas.microsoft.com/office/drawing/2014/main" id="{34D58F4A-23A6-4A9D-84E9-EED12F5A1304}"/>
              </a:ext>
            </a:extLst>
          </p:cNvPr>
          <p:cNvSpPr txBox="1"/>
          <p:nvPr/>
        </p:nvSpPr>
        <p:spPr>
          <a:xfrm>
            <a:off x="6908378" y="1845260"/>
            <a:ext cx="2242502" cy="369332"/>
          </a:xfrm>
          <a:prstGeom prst="rect">
            <a:avLst/>
          </a:prstGeom>
          <a:noFill/>
        </p:spPr>
        <p:txBody>
          <a:bodyPr wrap="square" rtlCol="0">
            <a:spAutoFit/>
          </a:bodyPr>
          <a:lstStyle/>
          <a:p>
            <a:r>
              <a:rPr lang="de-DE" dirty="0">
                <a:latin typeface="Lato" panose="020B0604020202020204" charset="0"/>
                <a:ea typeface="Lato" panose="020B0604020202020204" charset="0"/>
                <a:cs typeface="Lato" panose="020B0604020202020204" charset="0"/>
              </a:rPr>
              <a:t>Personal </a:t>
            </a:r>
            <a:r>
              <a:rPr lang="de-DE" dirty="0" err="1">
                <a:latin typeface="Lato" panose="020B0604020202020204" charset="0"/>
                <a:ea typeface="Lato" panose="020B0604020202020204" charset="0"/>
                <a:cs typeface="Lato" panose="020B0604020202020204" charset="0"/>
              </a:rPr>
              <a:t>goals</a:t>
            </a:r>
            <a:endParaRPr lang="de-CH" dirty="0">
              <a:latin typeface="Lato" panose="020B0604020202020204" charset="0"/>
              <a:ea typeface="Lato" panose="020B0604020202020204" charset="0"/>
              <a:cs typeface="Lato" panose="020B0604020202020204" charset="0"/>
            </a:endParaRPr>
          </a:p>
        </p:txBody>
      </p:sp>
      <p:pic>
        <p:nvPicPr>
          <p:cNvPr id="34" name="Grafik 33">
            <a:extLst>
              <a:ext uri="{FF2B5EF4-FFF2-40B4-BE49-F238E27FC236}">
                <a16:creationId xmlns:a16="http://schemas.microsoft.com/office/drawing/2014/main" id="{8F6D1195-9CC4-468C-B209-B6D095502BC8}"/>
              </a:ext>
            </a:extLst>
          </p:cNvPr>
          <p:cNvPicPr>
            <a:picLocks noChangeAspect="1"/>
          </p:cNvPicPr>
          <p:nvPr/>
        </p:nvPicPr>
        <p:blipFill rotWithShape="1">
          <a:blip r:embed="rId5"/>
          <a:srcRect r="52380" b="27889"/>
          <a:stretch/>
        </p:blipFill>
        <p:spPr>
          <a:xfrm>
            <a:off x="7872089" y="4962656"/>
            <a:ext cx="4075552" cy="1781863"/>
          </a:xfrm>
          <a:prstGeom prst="rect">
            <a:avLst/>
          </a:prstGeom>
          <a:ln>
            <a:noFill/>
          </a:ln>
          <a:effectLst>
            <a:outerShdw blurRad="292100" dist="139700" dir="2700000" algn="tl" rotWithShape="0">
              <a:srgbClr val="333333">
                <a:alpha val="65000"/>
              </a:srgbClr>
            </a:outerShdw>
          </a:effectLst>
        </p:spPr>
      </p:pic>
      <p:sp>
        <p:nvSpPr>
          <p:cNvPr id="35" name="Textfeld 34">
            <a:extLst>
              <a:ext uri="{FF2B5EF4-FFF2-40B4-BE49-F238E27FC236}">
                <a16:creationId xmlns:a16="http://schemas.microsoft.com/office/drawing/2014/main" id="{20317355-4189-4A2E-B79C-8FFFD720F656}"/>
              </a:ext>
            </a:extLst>
          </p:cNvPr>
          <p:cNvSpPr txBox="1"/>
          <p:nvPr/>
        </p:nvSpPr>
        <p:spPr>
          <a:xfrm>
            <a:off x="2810072" y="5523921"/>
            <a:ext cx="3077383" cy="461665"/>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2minutes4future.org</a:t>
            </a:r>
          </a:p>
        </p:txBody>
      </p:sp>
      <p:sp>
        <p:nvSpPr>
          <p:cNvPr id="15" name="Titel 1">
            <a:extLst>
              <a:ext uri="{FF2B5EF4-FFF2-40B4-BE49-F238E27FC236}">
                <a16:creationId xmlns:a16="http://schemas.microsoft.com/office/drawing/2014/main" id="{AE1A4FED-D8D0-4FFB-99E6-40DED9ACDF37}"/>
              </a:ext>
            </a:extLst>
          </p:cNvPr>
          <p:cNvSpPr>
            <a:spLocks noGrp="1"/>
          </p:cNvSpPr>
          <p:nvPr>
            <p:ph type="title"/>
          </p:nvPr>
        </p:nvSpPr>
        <p:spPr>
          <a:xfrm>
            <a:off x="1598596" y="220239"/>
            <a:ext cx="10515600" cy="1124405"/>
          </a:xfrm>
        </p:spPr>
        <p:txBody>
          <a:bodyPr>
            <a:normAutofit/>
          </a:bodyPr>
          <a:lstStyle/>
          <a:p>
            <a:r>
              <a:rPr lang="en-GB" dirty="0">
                <a:latin typeface="Montserrat" panose="020B0604020202020204" charset="0"/>
              </a:rPr>
              <a:t>What you can do:</a:t>
            </a:r>
          </a:p>
        </p:txBody>
      </p:sp>
      <p:pic>
        <p:nvPicPr>
          <p:cNvPr id="6" name="Grafik 5">
            <a:extLst>
              <a:ext uri="{FF2B5EF4-FFF2-40B4-BE49-F238E27FC236}">
                <a16:creationId xmlns:a16="http://schemas.microsoft.com/office/drawing/2014/main" id="{D8928100-FF98-4EAC-B5CD-B955CF2458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722" y="4496271"/>
            <a:ext cx="2252362" cy="2252362"/>
          </a:xfrm>
          <a:prstGeom prst="rect">
            <a:avLst/>
          </a:prstGeom>
        </p:spPr>
      </p:pic>
    </p:spTree>
    <p:extLst>
      <p:ext uri="{BB962C8B-B14F-4D97-AF65-F5344CB8AC3E}">
        <p14:creationId xmlns:p14="http://schemas.microsoft.com/office/powerpoint/2010/main" val="31733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par>
                          <p:cTn id="38" fill="hold">
                            <p:stCondLst>
                              <p:cond delay="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500"/>
                            </p:stCondLst>
                            <p:childTnLst>
                              <p:par>
                                <p:cTn id="43" presetID="1" presetClass="entr" presetSubtype="0" fill="hold" nodeType="afterEffect">
                                  <p:stCondLst>
                                    <p:cond delay="100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5" grpId="0"/>
      <p:bldP spid="3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BAD4F-1CC2-482F-AC0F-9FEC6D9E8E10}"/>
              </a:ext>
            </a:extLst>
          </p:cNvPr>
          <p:cNvSpPr>
            <a:spLocks noGrp="1"/>
          </p:cNvSpPr>
          <p:nvPr>
            <p:ph type="title"/>
          </p:nvPr>
        </p:nvSpPr>
        <p:spPr/>
        <p:txBody>
          <a:bodyPr/>
          <a:lstStyle/>
          <a:p>
            <a:r>
              <a:rPr lang="en-GB" dirty="0"/>
              <a:t>Backup / additional slides</a:t>
            </a:r>
            <a:endParaRPr lang="en-DE" dirty="0"/>
          </a:p>
        </p:txBody>
      </p:sp>
    </p:spTree>
    <p:extLst>
      <p:ext uri="{BB962C8B-B14F-4D97-AF65-F5344CB8AC3E}">
        <p14:creationId xmlns:p14="http://schemas.microsoft.com/office/powerpoint/2010/main" val="320717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a:latin typeface="Montserrat" panose="020B0604020202020204" charset="0"/>
              </a:rPr>
              <a:t>The global </a:t>
            </a:r>
            <a:r>
              <a:rPr lang="de-CH" dirty="0" err="1">
                <a:latin typeface="Montserrat" panose="020B0604020202020204" charset="0"/>
              </a:rPr>
              <a:t>temperature</a:t>
            </a:r>
            <a:r>
              <a:rPr lang="de-CH" dirty="0">
                <a:latin typeface="Montserrat" panose="020B0604020202020204" charset="0"/>
              </a:rPr>
              <a:t> </a:t>
            </a:r>
            <a:r>
              <a:rPr lang="de-CH" dirty="0" err="1">
                <a:latin typeface="Montserrat" panose="020B0604020202020204" charset="0"/>
              </a:rPr>
              <a:t>is</a:t>
            </a:r>
            <a:r>
              <a:rPr lang="de-CH" dirty="0">
                <a:latin typeface="Montserrat" panose="020B0604020202020204" charset="0"/>
              </a:rPr>
              <a:t> </a:t>
            </a:r>
            <a:r>
              <a:rPr lang="de-CH" dirty="0" err="1">
                <a:latin typeface="Montserrat" panose="020B0604020202020204" charset="0"/>
              </a:rPr>
              <a:t>rising</a:t>
            </a:r>
            <a:r>
              <a:rPr lang="de-CH" dirty="0">
                <a:latin typeface="Montserrat" panose="020B0604020202020204" charset="0"/>
              </a:rPr>
              <a:t> fast</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35585" y="1807978"/>
            <a:ext cx="9258373" cy="5050022"/>
          </a:xfrm>
        </p:spPr>
      </p:pic>
    </p:spTree>
    <p:extLst>
      <p:ext uri="{BB962C8B-B14F-4D97-AF65-F5344CB8AC3E}">
        <p14:creationId xmlns:p14="http://schemas.microsoft.com/office/powerpoint/2010/main" val="37144753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3925</Words>
  <Application>Microsoft Office PowerPoint</Application>
  <PresentationFormat>Breitbild</PresentationFormat>
  <Paragraphs>259</Paragraphs>
  <Slides>15</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Calibri Light</vt:lpstr>
      <vt:lpstr>Lato</vt:lpstr>
      <vt:lpstr>Montserrat</vt:lpstr>
      <vt:lpstr>Office</vt:lpstr>
      <vt:lpstr>PowerPoint-Präsentation</vt:lpstr>
      <vt:lpstr>The global temperature is rising</vt:lpstr>
      <vt:lpstr>Global temperature and CO2 concentration</vt:lpstr>
      <vt:lpstr>CO2 concentration in the atmosphere</vt:lpstr>
      <vt:lpstr>Consequences of global warming</vt:lpstr>
      <vt:lpstr>Climate projections</vt:lpstr>
      <vt:lpstr>What you can do:</vt:lpstr>
      <vt:lpstr>Backup / additional slides</vt:lpstr>
      <vt:lpstr>The global temperature is rising fast</vt:lpstr>
      <vt:lpstr>PowerPoint-Präsentation</vt:lpstr>
      <vt:lpstr>Sea level is rising</vt:lpstr>
      <vt:lpstr>Anthropogenic CO2 emissions</vt:lpstr>
      <vt:lpstr>Carbon cycle</vt:lpstr>
      <vt:lpstr>Greenhouse effect</vt:lpstr>
      <vt:lpstr>Total solar irradiance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 Overbeck</dc:creator>
  <cp:lastModifiedBy>Luisa Luisa</cp:lastModifiedBy>
  <cp:revision>28</cp:revision>
  <dcterms:created xsi:type="dcterms:W3CDTF">2021-04-15T15:18:50Z</dcterms:created>
  <dcterms:modified xsi:type="dcterms:W3CDTF">2021-11-06T15:12:17Z</dcterms:modified>
</cp:coreProperties>
</file>