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671" r:id="rId3"/>
    <p:sldId id="3691" r:id="rId4"/>
    <p:sldId id="3667" r:id="rId5"/>
    <p:sldId id="3702" r:id="rId6"/>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48" autoAdjust="0"/>
  </p:normalViewPr>
  <p:slideViewPr>
    <p:cSldViewPr snapToGrid="0">
      <p:cViewPr varScale="1">
        <p:scale>
          <a:sx n="90" d="100"/>
          <a:sy n="90" d="100"/>
        </p:scale>
        <p:origin x="13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535DC-C4A9-4502-A584-3A32ED9B4291}" type="datetimeFigureOut">
              <a:rPr lang="en-US" smtClean="0"/>
              <a:t>6/8/2021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F0DB4-D88E-4255-B889-91D69D560888}" type="slidenum">
              <a:rPr lang="en-US" smtClean="0"/>
              <a:t>‹Nr.›</a:t>
            </a:fld>
            <a:endParaRPr lang="en-US"/>
          </a:p>
        </p:txBody>
      </p:sp>
    </p:spTree>
    <p:extLst>
      <p:ext uri="{BB962C8B-B14F-4D97-AF65-F5344CB8AC3E}">
        <p14:creationId xmlns:p14="http://schemas.microsoft.com/office/powerpoint/2010/main" val="268432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cdc.noaa.gov/paleo-search/study/17975" TargetMode="External"/><Relationship Id="rId3" Type="http://schemas.openxmlformats.org/officeDocument/2006/relationships/hyperlink" Target="https://www.metoffice.gov.uk/hadobs/hadcrut4/" TargetMode="External"/><Relationship Id="rId7" Type="http://schemas.openxmlformats.org/officeDocument/2006/relationships/hyperlink" Target="https://www.esrl.noaa.gov/gmd/webdata/ccgg/trends/co2/co2_annmean_mlo.tx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 Id="rId9" Type="http://schemas.openxmlformats.org/officeDocument/2006/relationships/hyperlink" Target="https://ourworldindata.org/co2-and-other-greenhouse-gas-emiss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compared to average 1961-1990).</a:t>
            </a:r>
            <a:endParaRPr lang="en-US" dirty="0"/>
          </a:p>
          <a:p>
            <a:endParaRPr lang="en-US" dirty="0"/>
          </a:p>
          <a:p>
            <a:r>
              <a:rPr lang="en-US" b="1" dirty="0"/>
              <a:t>Data:</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endParaRPr lang="en-US" dirty="0"/>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2</a:t>
            </a:fld>
            <a:endParaRPr lang="de-CH"/>
          </a:p>
        </p:txBody>
      </p:sp>
    </p:spTree>
    <p:extLst>
      <p:ext uri="{BB962C8B-B14F-4D97-AF65-F5344CB8AC3E}">
        <p14:creationId xmlns:p14="http://schemas.microsoft.com/office/powerpoint/2010/main" val="336393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Early</a:t>
            </a:r>
            <a:r>
              <a:rPr lang="en-US" baseline="0" dirty="0"/>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Global temperatures are now higher than the average during the Holocene climate optimum. </a:t>
            </a:r>
          </a:p>
          <a:p>
            <a:endParaRPr lang="en-US" baseline="0" dirty="0"/>
          </a:p>
          <a:p>
            <a:r>
              <a:rPr lang="en-US" baseline="0" dirty="0"/>
              <a:t>The fast increase in temperature in the last ~100 years was caused by an higher concentration of greenhouse gases in the atmosphere, especially CO</a:t>
            </a:r>
            <a:r>
              <a:rPr lang="en-US" baseline="-25000" dirty="0"/>
              <a:t>2</a:t>
            </a:r>
            <a:r>
              <a:rPr lang="en-US" baseline="0" dirty="0"/>
              <a:t>. In the last 60 years the concentration of CO</a:t>
            </a:r>
            <a:r>
              <a:rPr lang="en-US" sz="1200" baseline="-25000" dirty="0"/>
              <a:t>2</a:t>
            </a:r>
            <a:r>
              <a:rPr lang="en-US" baseline="0" dirty="0"/>
              <a:t> increased from 317ppm (1960), to 339 ppm (1980), to 370 ppm (2000), to 414 ppm (2020).</a:t>
            </a:r>
            <a:endParaRPr lang="en-US" dirty="0"/>
          </a:p>
          <a:p>
            <a:endParaRPr lang="en-US" dirty="0"/>
          </a:p>
          <a:p>
            <a:r>
              <a:rPr lang="en-US" b="1" dirty="0"/>
              <a:t>Data:</a:t>
            </a:r>
          </a:p>
          <a:p>
            <a:endParaRPr lang="en-US" dirty="0"/>
          </a:p>
          <a:p>
            <a:r>
              <a:rPr lang="en-US" b="1" dirty="0"/>
              <a:t>Temperature:</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i="0" dirty="0"/>
              <a:t>Long </a:t>
            </a:r>
            <a:r>
              <a:rPr lang="de-CH" i="0" dirty="0" err="1"/>
              <a:t>term</a:t>
            </a:r>
            <a:r>
              <a:rPr lang="de-CH" i="0" dirty="0"/>
              <a:t> </a:t>
            </a:r>
            <a:r>
              <a:rPr lang="de-CH" i="0" dirty="0" err="1"/>
              <a:t>data</a:t>
            </a:r>
            <a:r>
              <a:rPr lang="de-CH" i="0" baseline="0" dirty="0"/>
              <a:t> (</a:t>
            </a:r>
            <a:r>
              <a:rPr lang="de-CH" i="0" baseline="0" dirty="0" err="1"/>
              <a:t>for</a:t>
            </a:r>
            <a:r>
              <a:rPr lang="de-CH" i="0" baseline="0" dirty="0"/>
              <a:t> </a:t>
            </a:r>
            <a:r>
              <a:rPr lang="de-CH" i="0" baseline="0" dirty="0" err="1"/>
              <a:t>the</a:t>
            </a:r>
            <a:r>
              <a:rPr lang="de-CH" i="0" baseline="0" dirty="0"/>
              <a:t> last ~11,300 </a:t>
            </a:r>
            <a:r>
              <a:rPr lang="de-CH" i="0" baseline="0" dirty="0" err="1"/>
              <a:t>years</a:t>
            </a:r>
            <a:r>
              <a:rPr lang="de-CH" i="0" baseline="0" dirty="0"/>
              <a:t>) </a:t>
            </a:r>
            <a:r>
              <a:rPr lang="en-US" i="0" dirty="0"/>
              <a:t>was obtained from </a:t>
            </a:r>
            <a:r>
              <a:rPr lang="en-US" i="0" dirty="0" err="1"/>
              <a:t>Marcott</a:t>
            </a:r>
            <a:r>
              <a:rPr lang="en-US" i="0" dirty="0"/>
              <a:t> et al. 2013. These</a:t>
            </a:r>
            <a:r>
              <a:rPr lang="en-US" i="0" baseline="0" dirty="0"/>
              <a:t> estimates are based on 73 globally distributed </a:t>
            </a:r>
            <a:r>
              <a:rPr lang="en-US" i="0" dirty="0"/>
              <a:t>paleoclimate archives and temperature proxies, with sampling resolutions ranging from 20 to 500 years, and a median resolution of 120 years.</a:t>
            </a:r>
          </a:p>
          <a:p>
            <a:r>
              <a:rPr lang="en-US" dirty="0"/>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t> based on the global 5x5 grid, and the shaded are represent </a:t>
            </a:r>
            <a:r>
              <a:rPr lang="el-GR" baseline="0" dirty="0"/>
              <a:t>1σ </a:t>
            </a:r>
            <a:r>
              <a:rPr lang="en-US" baseline="0" dirty="0"/>
              <a:t>uncertainty.</a:t>
            </a:r>
            <a:endParaRPr lang="de-CH" dirty="0"/>
          </a:p>
          <a:p>
            <a:endParaRPr lang="en-US" dirty="0"/>
          </a:p>
          <a:p>
            <a:r>
              <a:rPr lang="en-US" dirty="0"/>
              <a:t>Citation: A Reconstruction of Regional and Global Temperature for the Past 11,300 Years Shaun A. </a:t>
            </a:r>
            <a:r>
              <a:rPr lang="en-US" dirty="0" err="1"/>
              <a:t>Marcott</a:t>
            </a:r>
            <a:r>
              <a:rPr lang="en-US" dirty="0"/>
              <a:t> et al. Science 339 , 1198 (2013); DOI: 10.1126/science.1228026.</a:t>
            </a:r>
          </a:p>
          <a:p>
            <a:r>
              <a:rPr lang="en-US" dirty="0"/>
              <a:t>Download data from supplementary table S1: </a:t>
            </a:r>
            <a:r>
              <a:rPr lang="en-US" dirty="0">
                <a:hlinkClick r:id="rId6"/>
              </a:rPr>
              <a:t>https://science.sciencemag.org/highwire/filestream/594506/field_highwire_adjunct_files/1/Marcott.SM.database.S1.xlsx</a:t>
            </a:r>
            <a:r>
              <a:rPr lang="en-US" dirty="0"/>
              <a:t>.</a:t>
            </a:r>
          </a:p>
          <a:p>
            <a:endParaRPr lang="en-US" dirty="0"/>
          </a:p>
          <a:p>
            <a:r>
              <a:rPr lang="en-US" b="1" dirty="0"/>
              <a:t>CO2:</a:t>
            </a:r>
          </a:p>
          <a:p>
            <a:endParaRPr lang="en-US" dirty="0"/>
          </a:p>
          <a:p>
            <a:r>
              <a:rPr lang="en-US" dirty="0"/>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t> measurements.</a:t>
            </a:r>
            <a:endParaRPr lang="en-US" dirty="0"/>
          </a:p>
          <a:p>
            <a:r>
              <a:rPr lang="en-US" dirty="0"/>
              <a:t>Download: </a:t>
            </a:r>
            <a:r>
              <a:rPr lang="en-US" dirty="0">
                <a:hlinkClick r:id="rId7"/>
              </a:rPr>
              <a:t>https://www.esrl.noaa.gov/gmd/webdata/ccgg/trends/co2/co2_annmean_mlo.txt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data (</a:t>
            </a:r>
            <a:r>
              <a:rPr lang="en-US" b="0" dirty="0"/>
              <a:t>~10,000 BC - 1958 AD)</a:t>
            </a:r>
            <a:r>
              <a:rPr lang="en-US" b="1" dirty="0"/>
              <a:t>  </a:t>
            </a:r>
            <a:r>
              <a:rPr lang="en-US" b="0" dirty="0"/>
              <a:t>derives</a:t>
            </a:r>
            <a:r>
              <a:rPr lang="en-US" b="1" dirty="0"/>
              <a:t> </a:t>
            </a:r>
            <a:r>
              <a:rPr lang="en-US" dirty="0"/>
              <a:t>from ice cores – specifically the Dome C core – and has been made available from the NOAA here: </a:t>
            </a:r>
            <a:r>
              <a:rPr lang="en-US" dirty="0">
                <a:hlinkClick r:id="rId8"/>
              </a:rPr>
              <a:t>https://www.ncdc.noaa.gov/paleo-search/study/17975</a:t>
            </a:r>
            <a:r>
              <a:rPr lang="en-US" dirty="0"/>
              <a:t>. The data</a:t>
            </a:r>
            <a:r>
              <a:rPr lang="en-US" baseline="0" dirty="0"/>
              <a:t> was compiled by</a:t>
            </a:r>
            <a:r>
              <a:rPr lang="en-US" dirty="0"/>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t>Citation: </a:t>
            </a:r>
            <a:r>
              <a:rPr lang="en-US" dirty="0" err="1"/>
              <a:t>Bereiter</a:t>
            </a:r>
            <a:r>
              <a:rPr lang="en-US" dirty="0"/>
              <a:t>, B., Eggleston, S., Schmitt, J., </a:t>
            </a:r>
            <a:r>
              <a:rPr lang="en-US" dirty="0" err="1"/>
              <a:t>Nehrbass</a:t>
            </a:r>
            <a:r>
              <a:rPr lang="en-US" dirty="0"/>
              <a:t>‐Ahles, C., Stocker, T. F., Fischer, H., ... &amp; </a:t>
            </a:r>
            <a:r>
              <a:rPr lang="en-US" dirty="0" err="1"/>
              <a:t>Chappellaz</a:t>
            </a:r>
            <a:r>
              <a:rPr lang="en-US" dirty="0"/>
              <a:t>, J. (2015). Revision of the EPICA Dome C CO2 record from 800 to 600 </a:t>
            </a:r>
            <a:r>
              <a:rPr lang="en-US" dirty="0" err="1"/>
              <a:t>kyr</a:t>
            </a:r>
            <a:r>
              <a:rPr lang="en-US" dirty="0"/>
              <a:t> before present. Geophysical Research Letters, 42(2), 542-549.</a:t>
            </a:r>
          </a:p>
          <a:p>
            <a:r>
              <a:rPr lang="en-US" dirty="0"/>
              <a:t>Download: </a:t>
            </a:r>
            <a:r>
              <a:rPr lang="en-US" dirty="0">
                <a:hlinkClick r:id="rId9"/>
              </a:rPr>
              <a:t>https://ourworldindata.org/co2-and-other-greenhouse-gas-emissions/</a:t>
            </a:r>
            <a:endParaRPr lang="en-US"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3</a:t>
            </a:fld>
            <a:endParaRPr lang="de-CH"/>
          </a:p>
        </p:txBody>
      </p:sp>
    </p:spTree>
    <p:extLst>
      <p:ext uri="{BB962C8B-B14F-4D97-AF65-F5344CB8AC3E}">
        <p14:creationId xmlns:p14="http://schemas.microsoft.com/office/powerpoint/2010/main" val="31171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Message:</a:t>
            </a:r>
          </a:p>
          <a:p>
            <a:endParaRPr lang="en-US" b="1" dirty="0"/>
          </a:p>
          <a:p>
            <a:r>
              <a:rPr lang="en-US" b="0" dirty="0"/>
              <a:t>To limit the temperature</a:t>
            </a:r>
            <a:r>
              <a:rPr lang="en-US" b="0" baseline="0" dirty="0"/>
              <a:t> increase to 1.5, or even 2 </a:t>
            </a:r>
            <a:r>
              <a:rPr lang="de-CH" b="1" dirty="0"/>
              <a:t>°</a:t>
            </a:r>
            <a:r>
              <a:rPr lang="en-US" b="0" baseline="0" dirty="0"/>
              <a:t>C, global emissions of greenhouse gases need to decrease rapidly in the next 10 years. Projections based on current policies predict a stabilization of emissions, but no reduction. This would lead to ~3 </a:t>
            </a:r>
            <a:r>
              <a:rPr lang="de-CH" b="0" dirty="0"/>
              <a:t>°C </a:t>
            </a:r>
            <a:r>
              <a:rPr lang="de-CH" b="0" dirty="0" err="1"/>
              <a:t>of</a:t>
            </a:r>
            <a:r>
              <a:rPr lang="de-CH" b="0" dirty="0"/>
              <a:t> </a:t>
            </a:r>
            <a:r>
              <a:rPr lang="de-CH" b="0" dirty="0" err="1"/>
              <a:t>warming</a:t>
            </a:r>
            <a:r>
              <a:rPr lang="de-CH" b="0" baseline="0" dirty="0"/>
              <a:t> </a:t>
            </a:r>
            <a:r>
              <a:rPr lang="de-CH" b="0" baseline="0" dirty="0" err="1"/>
              <a:t>by</a:t>
            </a:r>
            <a:r>
              <a:rPr lang="de-CH" b="0" baseline="0" dirty="0"/>
              <a:t> </a:t>
            </a:r>
            <a:r>
              <a:rPr lang="de-CH" b="0" baseline="0" dirty="0" err="1"/>
              <a:t>the</a:t>
            </a:r>
            <a:r>
              <a:rPr lang="de-CH" b="0" baseline="0" dirty="0"/>
              <a:t> end </a:t>
            </a:r>
            <a:r>
              <a:rPr lang="de-CH" b="0" baseline="0" dirty="0" err="1"/>
              <a:t>of</a:t>
            </a:r>
            <a:r>
              <a:rPr lang="de-CH" b="0" baseline="0" dirty="0"/>
              <a:t> </a:t>
            </a:r>
            <a:r>
              <a:rPr lang="de-CH" b="0" baseline="0" dirty="0" err="1"/>
              <a:t>the</a:t>
            </a:r>
            <a:r>
              <a:rPr lang="de-CH" b="0" baseline="0" dirty="0"/>
              <a:t> </a:t>
            </a:r>
            <a:r>
              <a:rPr lang="de-CH" b="0" baseline="0" dirty="0" err="1"/>
              <a:t>century</a:t>
            </a:r>
            <a:r>
              <a:rPr lang="de-CH" b="0" baseline="0" dirty="0"/>
              <a:t>.</a:t>
            </a:r>
            <a:r>
              <a:rPr lang="en-US" b="0" baseline="0" dirty="0"/>
              <a:t> </a:t>
            </a:r>
            <a:endParaRPr lang="en-US" b="0" dirty="0"/>
          </a:p>
          <a:p>
            <a:endParaRPr lang="en-US" b="1" dirty="0"/>
          </a:p>
          <a:p>
            <a:r>
              <a:rPr lang="en-US" b="1" dirty="0"/>
              <a:t>Data:</a:t>
            </a:r>
          </a:p>
          <a:p>
            <a:endParaRPr lang="en-US" b="1" dirty="0"/>
          </a:p>
          <a:p>
            <a:r>
              <a:rPr lang="en-GB" dirty="0"/>
              <a:t>Figure from</a:t>
            </a:r>
            <a:r>
              <a:rPr lang="en-GB" baseline="0" dirty="0"/>
              <a:t> Climate Action Tracker: https://climateactiontracker.org/global/temperatures/</a:t>
            </a:r>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4</a:t>
            </a:fld>
            <a:endParaRPr lang="de-CH"/>
          </a:p>
        </p:txBody>
      </p:sp>
    </p:spTree>
    <p:extLst>
      <p:ext uri="{BB962C8B-B14F-4D97-AF65-F5344CB8AC3E}">
        <p14:creationId xmlns:p14="http://schemas.microsoft.com/office/powerpoint/2010/main" val="243583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Message:</a:t>
            </a:r>
          </a:p>
          <a:p>
            <a:endParaRPr lang="en-US" b="1" dirty="0"/>
          </a:p>
          <a:p>
            <a:r>
              <a:rPr lang="en-US" b="0" dirty="0"/>
              <a:t>Achieving</a:t>
            </a:r>
            <a:r>
              <a:rPr lang="en-US" b="0" baseline="0" dirty="0"/>
              <a:t> the CO</a:t>
            </a:r>
            <a:r>
              <a:rPr lang="en-US" b="0" baseline="-25000" dirty="0"/>
              <a:t>2</a:t>
            </a:r>
            <a:r>
              <a:rPr lang="en-US" b="0" baseline="0" dirty="0"/>
              <a:t> emission reduction necessary to stay within 1.5, or even 2 </a:t>
            </a:r>
            <a:r>
              <a:rPr lang="de-CH" b="1" dirty="0"/>
              <a:t>°</a:t>
            </a:r>
            <a:r>
              <a:rPr lang="en-US" b="0" baseline="0" dirty="0"/>
              <a:t>C will require a rapid transformation affecting technological innovation and the global socio-economic system. The political actions that are needed to reduce CO</a:t>
            </a:r>
            <a:r>
              <a:rPr lang="en-US" b="0" baseline="-25000" dirty="0"/>
              <a:t>2</a:t>
            </a:r>
            <a:r>
              <a:rPr lang="en-US" b="0" baseline="0" dirty="0"/>
              <a:t> emissions can only be implemented if there will be a strong push from the population. </a:t>
            </a:r>
          </a:p>
          <a:p>
            <a:endParaRPr lang="en-US" b="0" baseline="0" dirty="0"/>
          </a:p>
          <a:p>
            <a:r>
              <a:rPr lang="en-US" b="0" baseline="0" dirty="0"/>
              <a:t>We all have the interest and the responsibility to contribute to this transformation:</a:t>
            </a:r>
          </a:p>
          <a:p>
            <a:endParaRPr lang="en-US" b="0" baseline="0" dirty="0"/>
          </a:p>
          <a:p>
            <a:pPr marL="228600" indent="-228600">
              <a:buAutoNum type="arabicParenR"/>
            </a:pPr>
            <a:r>
              <a:rPr lang="en-US" b="0" baseline="0" dirty="0"/>
              <a:t>Get informed, about climate change and its drivers. A good place to start is www.scientists4future.org</a:t>
            </a:r>
          </a:p>
          <a:p>
            <a:pPr marL="228600" indent="-228600">
              <a:buAutoNum type="arabicParenR"/>
            </a:pPr>
            <a:r>
              <a:rPr lang="en-US" b="0" baseline="0" dirty="0"/>
              <a:t>Raise awareness, talk about it with your family, friends, and colleague. Join the 2minutes4future campaign and insert a few slides in all your scientific presentations (conferences, lectures, lab meeting etc..). Convince you colleagues to do the same!</a:t>
            </a:r>
          </a:p>
          <a:p>
            <a:pPr marL="228600" indent="-228600">
              <a:buAutoNum type="arabicParenR"/>
            </a:pPr>
            <a:r>
              <a:rPr lang="en-US" b="0" baseline="0" dirty="0"/>
              <a:t>Awareness is not enough, set personal goals to reduce your carbon footprint</a:t>
            </a:r>
          </a:p>
          <a:p>
            <a:pPr marL="228600" indent="-228600">
              <a:buAutoNum type="arabicParenR"/>
            </a:pPr>
            <a:r>
              <a:rPr lang="en-US" b="0" baseline="0" dirty="0"/>
              <a:t>Ultimately political change is needed, become active in your community</a:t>
            </a:r>
            <a:endParaRPr lang="en-US" b="0" dirty="0"/>
          </a:p>
        </p:txBody>
      </p:sp>
      <p:sp>
        <p:nvSpPr>
          <p:cNvPr id="4" name="Foliennummernplatzhalter 3"/>
          <p:cNvSpPr>
            <a:spLocks noGrp="1"/>
          </p:cNvSpPr>
          <p:nvPr>
            <p:ph type="sldNum" sz="quarter" idx="10"/>
          </p:nvPr>
        </p:nvSpPr>
        <p:spPr/>
        <p:txBody>
          <a:bodyPr/>
          <a:lstStyle/>
          <a:p>
            <a:fld id="{550BA0D9-B797-4B33-9248-7771BFA5AEF3}" type="slidenum">
              <a:rPr lang="de-CH" smtClean="0"/>
              <a:t>5</a:t>
            </a:fld>
            <a:endParaRPr lang="de-CH"/>
          </a:p>
        </p:txBody>
      </p:sp>
    </p:spTree>
    <p:extLst>
      <p:ext uri="{BB962C8B-B14F-4D97-AF65-F5344CB8AC3E}">
        <p14:creationId xmlns:p14="http://schemas.microsoft.com/office/powerpoint/2010/main" val="57181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47EA-4CDE-440E-BE82-7373AF77FCA6}"/>
              </a:ext>
            </a:extLst>
          </p:cNvPr>
          <p:cNvSpPr>
            <a:spLocks noGrp="1"/>
          </p:cNvSpPr>
          <p:nvPr>
            <p:ph type="ctrTitle"/>
          </p:nvPr>
        </p:nvSpPr>
        <p:spPr>
          <a:xfrm>
            <a:off x="1524000" y="1856030"/>
            <a:ext cx="9144000" cy="2387600"/>
          </a:xfrm>
        </p:spPr>
        <p:txBody>
          <a:bodyPr anchor="b"/>
          <a:lstStyle>
            <a:lvl1pPr algn="ctr">
              <a:defRPr sz="6000"/>
            </a:lvl1pPr>
          </a:lstStyle>
          <a:p>
            <a:r>
              <a:rPr lang="de-DE" dirty="0"/>
              <a:t>Mastertitelformat bearbeiten</a:t>
            </a:r>
            <a:endParaRPr lang="en-DE" dirty="0"/>
          </a:p>
        </p:txBody>
      </p:sp>
      <p:sp>
        <p:nvSpPr>
          <p:cNvPr id="3" name="Untertitel 2">
            <a:extLst>
              <a:ext uri="{FF2B5EF4-FFF2-40B4-BE49-F238E27FC236}">
                <a16:creationId xmlns:a16="http://schemas.microsoft.com/office/drawing/2014/main" id="{C6B7553E-1050-4124-A043-E34A2D455966}"/>
              </a:ext>
            </a:extLst>
          </p:cNvPr>
          <p:cNvSpPr>
            <a:spLocks noGrp="1"/>
          </p:cNvSpPr>
          <p:nvPr>
            <p:ph type="subTitle" idx="1"/>
          </p:nvPr>
        </p:nvSpPr>
        <p:spPr>
          <a:xfrm>
            <a:off x="1524000" y="43357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DE" dirty="0"/>
          </a:p>
        </p:txBody>
      </p:sp>
      <p:sp>
        <p:nvSpPr>
          <p:cNvPr id="4" name="Datumsplatzhalter 3">
            <a:extLst>
              <a:ext uri="{FF2B5EF4-FFF2-40B4-BE49-F238E27FC236}">
                <a16:creationId xmlns:a16="http://schemas.microsoft.com/office/drawing/2014/main" id="{11B04095-116B-4D67-A0D9-590AE2C66087}"/>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1401B18E-992D-4EB9-8F0A-73CD16B4DAD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7B9F5FD4-4363-4CBD-891F-464416BF175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1399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8B5A3-4EEB-4710-9758-7A3C1B90A467}"/>
              </a:ext>
            </a:extLst>
          </p:cNvPr>
          <p:cNvSpPr>
            <a:spLocks noGrp="1"/>
          </p:cNvSpPr>
          <p:nvPr>
            <p:ph type="title"/>
          </p:nvPr>
        </p:nvSpPr>
        <p:spPr/>
        <p:txBody>
          <a:bodyPr/>
          <a:lstStyle/>
          <a:p>
            <a:r>
              <a:rPr lang="de-DE"/>
              <a:t>Mastertitelformat bearbeiten</a:t>
            </a:r>
            <a:endParaRPr lang="en-DE"/>
          </a:p>
        </p:txBody>
      </p:sp>
      <p:sp>
        <p:nvSpPr>
          <p:cNvPr id="3" name="Vertikaler Textplatzhalter 2">
            <a:extLst>
              <a:ext uri="{FF2B5EF4-FFF2-40B4-BE49-F238E27FC236}">
                <a16:creationId xmlns:a16="http://schemas.microsoft.com/office/drawing/2014/main" id="{3737AA3D-8F7D-4E82-A930-3234ABB1F9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E71619E1-A13D-4629-BD5E-007A61C1698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E920EF20-466F-4CE8-9800-323B3D70FA4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4C098D8F-ABB3-4645-9A02-4AF4488DFC88}"/>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6977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75524B-70DD-4D40-AAAF-E1E0A52877E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DE"/>
          </a:p>
        </p:txBody>
      </p:sp>
      <p:sp>
        <p:nvSpPr>
          <p:cNvPr id="3" name="Vertikaler Textplatzhalter 2">
            <a:extLst>
              <a:ext uri="{FF2B5EF4-FFF2-40B4-BE49-F238E27FC236}">
                <a16:creationId xmlns:a16="http://schemas.microsoft.com/office/drawing/2014/main" id="{4894AC56-8010-4BE9-9535-2D6F44D3C9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0F506CE9-F56D-4AF6-911D-E7E86B95725F}"/>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67C29D5A-0E06-4A12-88DB-6E31BC288728}"/>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29C500C3-8741-4028-A88F-0CA907AF3953}"/>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5902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8C0FD-F938-43A9-BFE0-1ECAA1F0C270}"/>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9206F4BB-AB5E-479B-90F4-859651FDF02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FEADF84A-C841-4B8D-A5A5-DC5E0CE4015D}"/>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AFE1E465-6BC2-4715-900B-79A107968B33}"/>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AA99ADED-3665-45F1-946B-893508F7E37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8637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7631B-3E8F-4D89-98E9-C679DEDFC4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DE"/>
          </a:p>
        </p:txBody>
      </p:sp>
      <p:sp>
        <p:nvSpPr>
          <p:cNvPr id="3" name="Textplatzhalter 2">
            <a:extLst>
              <a:ext uri="{FF2B5EF4-FFF2-40B4-BE49-F238E27FC236}">
                <a16:creationId xmlns:a16="http://schemas.microsoft.com/office/drawing/2014/main" id="{32306A4A-B4F7-472C-9EEE-FD146F470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F7400C-4AB7-4A3B-95D2-B834874B69DC}"/>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257AE2B8-E1D5-4C7F-896A-8CBD5DE59C0C}"/>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EB940F30-79AF-404A-854B-06D342AB471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069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FF016-612A-4E71-A915-EE201DEE1411}"/>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1A6265A4-EBBD-4CA7-A927-1C9A21450A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Inhaltsplatzhalter 3">
            <a:extLst>
              <a:ext uri="{FF2B5EF4-FFF2-40B4-BE49-F238E27FC236}">
                <a16:creationId xmlns:a16="http://schemas.microsoft.com/office/drawing/2014/main" id="{63B3A4EB-872C-43BF-BE65-E8A410B22BF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Datumsplatzhalter 4">
            <a:extLst>
              <a:ext uri="{FF2B5EF4-FFF2-40B4-BE49-F238E27FC236}">
                <a16:creationId xmlns:a16="http://schemas.microsoft.com/office/drawing/2014/main" id="{8878F61F-31D5-492D-8A95-F44D4CF3B81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46C8A26B-B7A7-48E2-8E04-850A4AB405D8}"/>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BB419F34-0DA0-4924-8362-3495F0C6B646}"/>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9918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A5FA2-3DFB-47E3-877D-63B5FFE06E73}"/>
              </a:ext>
            </a:extLst>
          </p:cNvPr>
          <p:cNvSpPr>
            <a:spLocks noGrp="1"/>
          </p:cNvSpPr>
          <p:nvPr>
            <p:ph type="title"/>
          </p:nvPr>
        </p:nvSpPr>
        <p:spPr>
          <a:xfrm>
            <a:off x="839788" y="365125"/>
            <a:ext cx="10515600" cy="1325563"/>
          </a:xfrm>
        </p:spPr>
        <p:txBody>
          <a:bodyPr/>
          <a:lstStyle/>
          <a:p>
            <a:r>
              <a:rPr lang="de-DE"/>
              <a:t>Mastertitelformat bearbeiten</a:t>
            </a:r>
            <a:endParaRPr lang="en-DE"/>
          </a:p>
        </p:txBody>
      </p:sp>
      <p:sp>
        <p:nvSpPr>
          <p:cNvPr id="3" name="Textplatzhalter 2">
            <a:extLst>
              <a:ext uri="{FF2B5EF4-FFF2-40B4-BE49-F238E27FC236}">
                <a16:creationId xmlns:a16="http://schemas.microsoft.com/office/drawing/2014/main" id="{2F181BB6-CBD5-45B7-B514-06EB40F2C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A28A41F-57F8-4B36-BCC0-9DE5BA9171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Textplatzhalter 4">
            <a:extLst>
              <a:ext uri="{FF2B5EF4-FFF2-40B4-BE49-F238E27FC236}">
                <a16:creationId xmlns:a16="http://schemas.microsoft.com/office/drawing/2014/main" id="{DBA211EC-2765-41D9-A296-53E3C1E66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E5074C5-CE3A-4BF7-BCC4-A3CFDD3633B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7" name="Datumsplatzhalter 6">
            <a:extLst>
              <a:ext uri="{FF2B5EF4-FFF2-40B4-BE49-F238E27FC236}">
                <a16:creationId xmlns:a16="http://schemas.microsoft.com/office/drawing/2014/main" id="{2F336824-F7C1-422C-BE74-2AB4FB8C665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8" name="Fußzeilenplatzhalter 7">
            <a:extLst>
              <a:ext uri="{FF2B5EF4-FFF2-40B4-BE49-F238E27FC236}">
                <a16:creationId xmlns:a16="http://schemas.microsoft.com/office/drawing/2014/main" id="{B8092711-DA4A-452F-911A-6C2D20402EA1}"/>
              </a:ext>
            </a:extLst>
          </p:cNvPr>
          <p:cNvSpPr>
            <a:spLocks noGrp="1"/>
          </p:cNvSpPr>
          <p:nvPr>
            <p:ph type="ftr" sz="quarter" idx="11"/>
          </p:nvPr>
        </p:nvSpPr>
        <p:spPr/>
        <p:txBody>
          <a:bodyPr/>
          <a:lstStyle/>
          <a:p>
            <a:endParaRPr lang="en-DE"/>
          </a:p>
        </p:txBody>
      </p:sp>
      <p:sp>
        <p:nvSpPr>
          <p:cNvPr id="9" name="Foliennummernplatzhalter 8">
            <a:extLst>
              <a:ext uri="{FF2B5EF4-FFF2-40B4-BE49-F238E27FC236}">
                <a16:creationId xmlns:a16="http://schemas.microsoft.com/office/drawing/2014/main" id="{60645DB7-864C-494D-BF45-0370D3C728C4}"/>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6517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75E20-99E7-408F-B8D5-92E73EEB66F5}"/>
              </a:ext>
            </a:extLst>
          </p:cNvPr>
          <p:cNvSpPr>
            <a:spLocks noGrp="1"/>
          </p:cNvSpPr>
          <p:nvPr>
            <p:ph type="title"/>
          </p:nvPr>
        </p:nvSpPr>
        <p:spPr/>
        <p:txBody>
          <a:bodyPr/>
          <a:lstStyle/>
          <a:p>
            <a:r>
              <a:rPr lang="de-DE"/>
              <a:t>Mastertitelformat bearbeiten</a:t>
            </a:r>
            <a:endParaRPr lang="en-DE"/>
          </a:p>
        </p:txBody>
      </p:sp>
      <p:sp>
        <p:nvSpPr>
          <p:cNvPr id="3" name="Datumsplatzhalter 2">
            <a:extLst>
              <a:ext uri="{FF2B5EF4-FFF2-40B4-BE49-F238E27FC236}">
                <a16:creationId xmlns:a16="http://schemas.microsoft.com/office/drawing/2014/main" id="{808995A0-202E-46CC-B203-DBC37C5E6503}"/>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4" name="Fußzeilenplatzhalter 3">
            <a:extLst>
              <a:ext uri="{FF2B5EF4-FFF2-40B4-BE49-F238E27FC236}">
                <a16:creationId xmlns:a16="http://schemas.microsoft.com/office/drawing/2014/main" id="{F9A272C9-98F1-4F98-B8AF-BE07778D77AB}"/>
              </a:ext>
            </a:extLst>
          </p:cNvPr>
          <p:cNvSpPr>
            <a:spLocks noGrp="1"/>
          </p:cNvSpPr>
          <p:nvPr>
            <p:ph type="ftr" sz="quarter" idx="11"/>
          </p:nvPr>
        </p:nvSpPr>
        <p:spPr/>
        <p:txBody>
          <a:bodyPr/>
          <a:lstStyle/>
          <a:p>
            <a:endParaRPr lang="en-DE"/>
          </a:p>
        </p:txBody>
      </p:sp>
      <p:sp>
        <p:nvSpPr>
          <p:cNvPr id="5" name="Foliennummernplatzhalter 4">
            <a:extLst>
              <a:ext uri="{FF2B5EF4-FFF2-40B4-BE49-F238E27FC236}">
                <a16:creationId xmlns:a16="http://schemas.microsoft.com/office/drawing/2014/main" id="{B58AD58C-CE67-4131-89DF-1EAD564EBF5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5624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CE678D-8D1F-4F46-9B89-12EB930D64FC}"/>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3" name="Fußzeilenplatzhalter 2">
            <a:extLst>
              <a:ext uri="{FF2B5EF4-FFF2-40B4-BE49-F238E27FC236}">
                <a16:creationId xmlns:a16="http://schemas.microsoft.com/office/drawing/2014/main" id="{05AF9D86-5E07-4C4A-B826-73566BFA5305}"/>
              </a:ext>
            </a:extLst>
          </p:cNvPr>
          <p:cNvSpPr>
            <a:spLocks noGrp="1"/>
          </p:cNvSpPr>
          <p:nvPr>
            <p:ph type="ftr" sz="quarter" idx="11"/>
          </p:nvPr>
        </p:nvSpPr>
        <p:spPr/>
        <p:txBody>
          <a:bodyPr/>
          <a:lstStyle/>
          <a:p>
            <a:endParaRPr lang="en-DE"/>
          </a:p>
        </p:txBody>
      </p:sp>
      <p:sp>
        <p:nvSpPr>
          <p:cNvPr id="4" name="Foliennummernplatzhalter 3">
            <a:extLst>
              <a:ext uri="{FF2B5EF4-FFF2-40B4-BE49-F238E27FC236}">
                <a16:creationId xmlns:a16="http://schemas.microsoft.com/office/drawing/2014/main" id="{D169C052-24E4-4C25-B885-AAB7BC9BD409}"/>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77366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6026-FCC2-4047-8CDE-A47C6CF672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Inhaltsplatzhalter 2">
            <a:extLst>
              <a:ext uri="{FF2B5EF4-FFF2-40B4-BE49-F238E27FC236}">
                <a16:creationId xmlns:a16="http://schemas.microsoft.com/office/drawing/2014/main" id="{06D5CE40-6E52-4C6B-AAB9-10E97FB0A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Textplatzhalter 3">
            <a:extLst>
              <a:ext uri="{FF2B5EF4-FFF2-40B4-BE49-F238E27FC236}">
                <a16:creationId xmlns:a16="http://schemas.microsoft.com/office/drawing/2014/main" id="{C82B8BDA-1046-4A89-AD5C-60993CBBF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2BF36F-CAB7-434E-B783-C95D6FB3798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CED8F234-B3FE-4243-81DC-B1D8BC9F97A5}"/>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ADB538F3-DD7B-4A1E-94D2-817FF658E0D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2867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62AB6-9EFC-47EA-81C1-F533628E5E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Bildplatzhalter 2">
            <a:extLst>
              <a:ext uri="{FF2B5EF4-FFF2-40B4-BE49-F238E27FC236}">
                <a16:creationId xmlns:a16="http://schemas.microsoft.com/office/drawing/2014/main" id="{5A782116-6E5C-48E4-ACE7-BD7096193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platzhalter 3">
            <a:extLst>
              <a:ext uri="{FF2B5EF4-FFF2-40B4-BE49-F238E27FC236}">
                <a16:creationId xmlns:a16="http://schemas.microsoft.com/office/drawing/2014/main" id="{F73CC2AF-CB46-4B30-ADA7-93516AB9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AC92C2-2D18-4A87-9562-89D1F0875235}"/>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633817F9-CB02-41BB-A9DD-6915AFB47EEB}"/>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77A3256D-EF9E-4CD1-AFC5-35A2551994B7}"/>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69285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5D38B9-15E4-46F0-A8DA-1BF79CC9764B}"/>
              </a:ext>
            </a:extLst>
          </p:cNvPr>
          <p:cNvSpPr>
            <a:spLocks noGrp="1"/>
          </p:cNvSpPr>
          <p:nvPr>
            <p:ph type="title"/>
          </p:nvPr>
        </p:nvSpPr>
        <p:spPr>
          <a:xfrm>
            <a:off x="1796902" y="313847"/>
            <a:ext cx="8774845" cy="1117684"/>
          </a:xfrm>
          <a:prstGeom prst="rect">
            <a:avLst/>
          </a:prstGeom>
        </p:spPr>
        <p:txBody>
          <a:bodyPr vert="horz" lIns="91440" tIns="45720" rIns="91440" bIns="45720" rtlCol="0" anchor="ctr">
            <a:normAutofit/>
          </a:bodyPr>
          <a:lstStyle/>
          <a:p>
            <a:r>
              <a:rPr lang="de-DE"/>
              <a:t>Mastertitelformat bearbeiten</a:t>
            </a:r>
            <a:endParaRPr lang="en-DE"/>
          </a:p>
        </p:txBody>
      </p:sp>
      <p:sp>
        <p:nvSpPr>
          <p:cNvPr id="3" name="Textplatzhalter 2">
            <a:extLst>
              <a:ext uri="{FF2B5EF4-FFF2-40B4-BE49-F238E27FC236}">
                <a16:creationId xmlns:a16="http://schemas.microsoft.com/office/drawing/2014/main" id="{A2DB3AE1-DA3D-40E3-A38E-1883040A8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249FC6CF-3899-486B-8BD7-18817F0F0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6C5C67F2-0FD8-448C-89F5-EC3AF7E6C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Foliennummernplatzhalter 5">
            <a:extLst>
              <a:ext uri="{FF2B5EF4-FFF2-40B4-BE49-F238E27FC236}">
                <a16:creationId xmlns:a16="http://schemas.microsoft.com/office/drawing/2014/main" id="{3612274B-BCBA-4546-8ED8-32C61703C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CF467-A284-4BA4-9962-AD16B44827A6}" type="slidenum">
              <a:rPr lang="en-DE" smtClean="0"/>
              <a:t>‹Nr.›</a:t>
            </a:fld>
            <a:endParaRPr lang="en-DE"/>
          </a:p>
        </p:txBody>
      </p:sp>
      <p:pic>
        <p:nvPicPr>
          <p:cNvPr id="8" name="Grafik 7">
            <a:extLst>
              <a:ext uri="{FF2B5EF4-FFF2-40B4-BE49-F238E27FC236}">
                <a16:creationId xmlns:a16="http://schemas.microsoft.com/office/drawing/2014/main" id="{C83A4494-9F91-470B-9008-6D93573C516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418" y="136525"/>
            <a:ext cx="1325563" cy="1325563"/>
          </a:xfrm>
          <a:prstGeom prst="rect">
            <a:avLst/>
          </a:prstGeom>
        </p:spPr>
      </p:pic>
      <p:pic>
        <p:nvPicPr>
          <p:cNvPr id="14" name="Grafik 13">
            <a:extLst>
              <a:ext uri="{FF2B5EF4-FFF2-40B4-BE49-F238E27FC236}">
                <a16:creationId xmlns:a16="http://schemas.microsoft.com/office/drawing/2014/main" id="{6903044F-DC44-4AE5-ABF0-5764E6162C77}"/>
              </a:ext>
            </a:extLst>
          </p:cNvPr>
          <p:cNvPicPr>
            <a:picLocks noChangeAspect="1"/>
          </p:cNvPicPr>
          <p:nvPr userDrawn="1"/>
        </p:nvPicPr>
        <p:blipFill>
          <a:blip r:embed="rId15"/>
          <a:stretch>
            <a:fillRect/>
          </a:stretch>
        </p:blipFill>
        <p:spPr>
          <a:xfrm>
            <a:off x="0" y="1585639"/>
            <a:ext cx="12204000" cy="61019"/>
          </a:xfrm>
          <a:prstGeom prst="rect">
            <a:avLst/>
          </a:prstGeom>
        </p:spPr>
      </p:pic>
      <p:sp>
        <p:nvSpPr>
          <p:cNvPr id="15" name="Textfeld 14">
            <a:extLst>
              <a:ext uri="{FF2B5EF4-FFF2-40B4-BE49-F238E27FC236}">
                <a16:creationId xmlns:a16="http://schemas.microsoft.com/office/drawing/2014/main" id="{823B6414-3737-4765-8486-001C24EA677A}"/>
              </a:ext>
            </a:extLst>
          </p:cNvPr>
          <p:cNvSpPr txBox="1"/>
          <p:nvPr userDrawn="1"/>
        </p:nvSpPr>
        <p:spPr>
          <a:xfrm>
            <a:off x="10223515" y="1246816"/>
            <a:ext cx="2022028" cy="369332"/>
          </a:xfrm>
          <a:prstGeom prst="rect">
            <a:avLst/>
          </a:prstGeom>
          <a:noFill/>
        </p:spPr>
        <p:txBody>
          <a:bodyPr wrap="none" rtlCol="0">
            <a:spAutoFit/>
          </a:bodyPr>
          <a:lstStyle/>
          <a:p>
            <a:r>
              <a:rPr lang="en-GB" dirty="0"/>
              <a:t>scientists4future.ch</a:t>
            </a:r>
            <a:endParaRPr lang="en-DE" dirty="0"/>
          </a:p>
        </p:txBody>
      </p:sp>
    </p:spTree>
    <p:extLst>
      <p:ext uri="{BB962C8B-B14F-4D97-AF65-F5344CB8AC3E}">
        <p14:creationId xmlns:p14="http://schemas.microsoft.com/office/powerpoint/2010/main" val="123119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24625-6089-4D14-B74B-7A1D2352D9D2}"/>
              </a:ext>
            </a:extLst>
          </p:cNvPr>
          <p:cNvSpPr>
            <a:spLocks noGrp="1"/>
          </p:cNvSpPr>
          <p:nvPr>
            <p:ph type="ctrTitle"/>
          </p:nvPr>
        </p:nvSpPr>
        <p:spPr>
          <a:xfrm>
            <a:off x="1524000" y="1802848"/>
            <a:ext cx="9144000" cy="2387600"/>
          </a:xfrm>
        </p:spPr>
        <p:txBody>
          <a:bodyPr/>
          <a:lstStyle/>
          <a:p>
            <a:r>
              <a:rPr lang="en-GB" dirty="0"/>
              <a:t>On personal note…</a:t>
            </a:r>
            <a:endParaRPr lang="en-DE" dirty="0"/>
          </a:p>
        </p:txBody>
      </p:sp>
      <p:sp>
        <p:nvSpPr>
          <p:cNvPr id="3" name="Untertitel 2">
            <a:extLst>
              <a:ext uri="{FF2B5EF4-FFF2-40B4-BE49-F238E27FC236}">
                <a16:creationId xmlns:a16="http://schemas.microsoft.com/office/drawing/2014/main" id="{E83A099B-3999-4BB2-9DA0-0C40069BC641}"/>
              </a:ext>
            </a:extLst>
          </p:cNvPr>
          <p:cNvSpPr>
            <a:spLocks noGrp="1"/>
          </p:cNvSpPr>
          <p:nvPr>
            <p:ph type="subTitle" idx="1"/>
          </p:nvPr>
        </p:nvSpPr>
        <p:spPr>
          <a:xfrm>
            <a:off x="1524000" y="4798547"/>
            <a:ext cx="9144000" cy="1139738"/>
          </a:xfrm>
        </p:spPr>
        <p:txBody>
          <a:bodyPr/>
          <a:lstStyle/>
          <a:p>
            <a:endParaRPr lang="en-DE" dirty="0"/>
          </a:p>
        </p:txBody>
      </p:sp>
      <p:sp>
        <p:nvSpPr>
          <p:cNvPr id="4" name="Textfeld 3">
            <a:extLst>
              <a:ext uri="{FF2B5EF4-FFF2-40B4-BE49-F238E27FC236}">
                <a16:creationId xmlns:a16="http://schemas.microsoft.com/office/drawing/2014/main" id="{7CFDF45B-4913-470F-BCB3-A28DA1A2C40F}"/>
              </a:ext>
            </a:extLst>
          </p:cNvPr>
          <p:cNvSpPr txBox="1"/>
          <p:nvPr/>
        </p:nvSpPr>
        <p:spPr>
          <a:xfrm>
            <a:off x="3665847" y="425308"/>
            <a:ext cx="4860305" cy="769441"/>
          </a:xfrm>
          <a:prstGeom prst="rect">
            <a:avLst/>
          </a:prstGeom>
          <a:noFill/>
        </p:spPr>
        <p:txBody>
          <a:bodyPr wrap="none" rtlCol="0">
            <a:spAutoFit/>
          </a:bodyPr>
          <a:lstStyle/>
          <a:p>
            <a:r>
              <a:rPr lang="en-GB" sz="4400" dirty="0">
                <a:latin typeface="+mj-lt"/>
              </a:rPr>
              <a:t>2 Minutes for Future</a:t>
            </a:r>
            <a:endParaRPr lang="en-DE" sz="4400" dirty="0">
              <a:latin typeface="+mj-lt"/>
            </a:endParaRPr>
          </a:p>
        </p:txBody>
      </p:sp>
    </p:spTree>
    <p:extLst>
      <p:ext uri="{BB962C8B-B14F-4D97-AF65-F5344CB8AC3E}">
        <p14:creationId xmlns:p14="http://schemas.microsoft.com/office/powerpoint/2010/main" val="340068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The global </a:t>
            </a:r>
            <a:r>
              <a:rPr lang="de-CH" dirty="0" err="1"/>
              <a:t>temperature</a:t>
            </a:r>
            <a:r>
              <a:rPr lang="de-CH" dirty="0"/>
              <a:t> </a:t>
            </a:r>
            <a:r>
              <a:rPr lang="de-CH" dirty="0" err="1"/>
              <a:t>is</a:t>
            </a:r>
            <a:r>
              <a:rPr lang="de-CH" dirty="0"/>
              <a:t> </a:t>
            </a:r>
            <a:r>
              <a:rPr lang="de-CH" dirty="0" err="1"/>
              <a:t>rising</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4699" y="1807977"/>
            <a:ext cx="9258375" cy="5050023"/>
          </a:xfrm>
        </p:spPr>
      </p:pic>
    </p:spTree>
    <p:extLst>
      <p:ext uri="{BB962C8B-B14F-4D97-AF65-F5344CB8AC3E}">
        <p14:creationId xmlns:p14="http://schemas.microsoft.com/office/powerpoint/2010/main" val="316736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02" y="313847"/>
            <a:ext cx="9368403" cy="1117684"/>
          </a:xfrm>
        </p:spPr>
        <p:txBody>
          <a:bodyPr>
            <a:normAutofit fontScale="90000"/>
          </a:bodyPr>
          <a:lstStyle/>
          <a:p>
            <a:r>
              <a:rPr lang="de-CH" dirty="0"/>
              <a:t>Global </a:t>
            </a:r>
            <a:r>
              <a:rPr lang="de-CH" dirty="0" err="1"/>
              <a:t>temperature</a:t>
            </a:r>
            <a:r>
              <a:rPr lang="de-CH" dirty="0"/>
              <a:t> </a:t>
            </a:r>
            <a:r>
              <a:rPr lang="de-CH" dirty="0" err="1"/>
              <a:t>and</a:t>
            </a:r>
            <a:r>
              <a:rPr lang="de-CH" dirty="0"/>
              <a:t> CO</a:t>
            </a:r>
            <a:r>
              <a:rPr lang="de-CH" baseline="-25000" dirty="0"/>
              <a:t>2 </a:t>
            </a:r>
            <a:r>
              <a:rPr lang="de-CH" dirty="0" err="1"/>
              <a:t>concentration</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2" y="1708128"/>
            <a:ext cx="9258371" cy="5050020"/>
          </a:xfrm>
        </p:spPr>
      </p:pic>
    </p:spTree>
    <p:extLst>
      <p:ext uri="{BB962C8B-B14F-4D97-AF65-F5344CB8AC3E}">
        <p14:creationId xmlns:p14="http://schemas.microsoft.com/office/powerpoint/2010/main" val="135340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69FA0E-18D5-44BA-8C2A-6C81F0573C46}"/>
              </a:ext>
            </a:extLst>
          </p:cNvPr>
          <p:cNvPicPr>
            <a:picLocks noChangeAspect="1"/>
          </p:cNvPicPr>
          <p:nvPr/>
        </p:nvPicPr>
        <p:blipFill>
          <a:blip r:embed="rId3">
            <a:lum/>
            <a:alphaModFix/>
          </a:blip>
          <a:srcRect/>
          <a:stretch>
            <a:fillRect/>
          </a:stretch>
        </p:blipFill>
        <p:spPr>
          <a:xfrm>
            <a:off x="2165277" y="1761657"/>
            <a:ext cx="7861445" cy="5096343"/>
          </a:xfrm>
          <a:prstGeom prst="rect">
            <a:avLst/>
          </a:prstGeom>
          <a:noFill/>
          <a:ln>
            <a:noFill/>
          </a:ln>
        </p:spPr>
      </p:pic>
      <p:sp>
        <p:nvSpPr>
          <p:cNvPr id="3" name="Title 2"/>
          <p:cNvSpPr>
            <a:spLocks noGrp="1"/>
          </p:cNvSpPr>
          <p:nvPr>
            <p:ph type="title"/>
          </p:nvPr>
        </p:nvSpPr>
        <p:spPr/>
        <p:txBody>
          <a:bodyPr/>
          <a:lstStyle/>
          <a:p>
            <a:r>
              <a:rPr lang="de-CH" dirty="0" err="1"/>
              <a:t>Climate</a:t>
            </a:r>
            <a:r>
              <a:rPr lang="de-CH" dirty="0"/>
              <a:t> </a:t>
            </a:r>
            <a:r>
              <a:rPr lang="de-CH" dirty="0" err="1"/>
              <a:t>projections</a:t>
            </a:r>
            <a:endParaRPr lang="de-CH" dirty="0"/>
          </a:p>
        </p:txBody>
      </p:sp>
    </p:spTree>
    <p:extLst>
      <p:ext uri="{BB962C8B-B14F-4D97-AF65-F5344CB8AC3E}">
        <p14:creationId xmlns:p14="http://schemas.microsoft.com/office/powerpoint/2010/main" val="366648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549806" y="4863771"/>
            <a:ext cx="3782632" cy="369332"/>
          </a:xfrm>
          <a:prstGeom prst="rect">
            <a:avLst/>
          </a:prstGeom>
          <a:noFill/>
        </p:spPr>
        <p:txBody>
          <a:bodyPr wrap="square" rtlCol="0">
            <a:spAutoFit/>
          </a:bodyPr>
          <a:lstStyle/>
          <a:p>
            <a:r>
              <a:rPr lang="de-DE" dirty="0" err="1"/>
              <a:t>Raise</a:t>
            </a:r>
            <a:r>
              <a:rPr lang="de-DE" dirty="0"/>
              <a:t> </a:t>
            </a:r>
            <a:r>
              <a:rPr lang="de-DE" dirty="0" err="1"/>
              <a:t>awareness</a:t>
            </a:r>
            <a:r>
              <a:rPr lang="de-DE" dirty="0"/>
              <a:t> – </a:t>
            </a:r>
            <a:r>
              <a:rPr lang="de-DE" dirty="0" err="1"/>
              <a:t>spread</a:t>
            </a:r>
            <a:r>
              <a:rPr lang="de-DE" dirty="0"/>
              <a:t> </a:t>
            </a:r>
            <a:r>
              <a:rPr lang="de-DE" dirty="0" err="1"/>
              <a:t>the</a:t>
            </a:r>
            <a:r>
              <a:rPr lang="de-DE" dirty="0"/>
              <a:t> </a:t>
            </a:r>
            <a:r>
              <a:rPr lang="de-DE" dirty="0" err="1"/>
              <a:t>word</a:t>
            </a:r>
            <a:r>
              <a:rPr lang="de-DE" dirty="0"/>
              <a:t>!</a:t>
            </a:r>
            <a:endParaRPr lang="de-CH" dirty="0"/>
          </a:p>
        </p:txBody>
      </p:sp>
      <p:pic>
        <p:nvPicPr>
          <p:cNvPr id="19" name="Grafik 18"/>
          <p:cNvPicPr>
            <a:picLocks noChangeAspect="1"/>
          </p:cNvPicPr>
          <p:nvPr/>
        </p:nvPicPr>
        <p:blipFill>
          <a:blip r:embed="rId3"/>
          <a:stretch>
            <a:fillRect/>
          </a:stretch>
        </p:blipFill>
        <p:spPr>
          <a:xfrm>
            <a:off x="7023266" y="4542948"/>
            <a:ext cx="4520940" cy="1995661"/>
          </a:xfrm>
          <a:prstGeom prst="rect">
            <a:avLst/>
          </a:prstGeom>
          <a:ln>
            <a:noFill/>
          </a:ln>
          <a:effectLst>
            <a:outerShdw blurRad="292100" dist="139700" dir="2700000" algn="tl" rotWithShape="0">
              <a:srgbClr val="333333">
                <a:alpha val="65000"/>
              </a:srgbClr>
            </a:outerShdw>
          </a:effectLst>
        </p:spPr>
      </p:pic>
      <p:pic>
        <p:nvPicPr>
          <p:cNvPr id="25" name="Grafik 24"/>
          <p:cNvPicPr>
            <a:picLocks noChangeAspect="1"/>
          </p:cNvPicPr>
          <p:nvPr/>
        </p:nvPicPr>
        <p:blipFill>
          <a:blip r:embed="rId4"/>
          <a:stretch>
            <a:fillRect/>
          </a:stretch>
        </p:blipFill>
        <p:spPr>
          <a:xfrm>
            <a:off x="7023267" y="2313003"/>
            <a:ext cx="4494154" cy="1818735"/>
          </a:xfrm>
          <a:prstGeom prst="rect">
            <a:avLst/>
          </a:prstGeom>
          <a:ln>
            <a:noFill/>
          </a:ln>
          <a:effectLst>
            <a:outerShdw blurRad="292100" dist="139700" dir="2700000" algn="tl" rotWithShape="0">
              <a:srgbClr val="333333">
                <a:alpha val="65000"/>
              </a:srgbClr>
            </a:outerShdw>
          </a:effectLst>
        </p:spPr>
      </p:pic>
      <p:sp>
        <p:nvSpPr>
          <p:cNvPr id="26" name="Textfeld 25"/>
          <p:cNvSpPr txBox="1"/>
          <p:nvPr/>
        </p:nvSpPr>
        <p:spPr>
          <a:xfrm>
            <a:off x="6974518" y="1655377"/>
            <a:ext cx="1537473" cy="369332"/>
          </a:xfrm>
          <a:prstGeom prst="rect">
            <a:avLst/>
          </a:prstGeom>
          <a:noFill/>
        </p:spPr>
        <p:txBody>
          <a:bodyPr wrap="square" rtlCol="0">
            <a:spAutoFit/>
          </a:bodyPr>
          <a:lstStyle/>
          <a:p>
            <a:r>
              <a:rPr lang="de-DE" dirty="0" err="1"/>
              <a:t>Get</a:t>
            </a:r>
            <a:r>
              <a:rPr lang="de-DE" dirty="0"/>
              <a:t> </a:t>
            </a:r>
            <a:r>
              <a:rPr lang="de-DE" dirty="0" err="1"/>
              <a:t>engaged</a:t>
            </a:r>
            <a:r>
              <a:rPr lang="de-DE" dirty="0"/>
              <a:t>!</a:t>
            </a:r>
            <a:endParaRPr lang="de-CH" dirty="0"/>
          </a:p>
        </p:txBody>
      </p:sp>
      <p:sp>
        <p:nvSpPr>
          <p:cNvPr id="27" name="Textfeld 26">
            <a:extLst>
              <a:ext uri="{FF2B5EF4-FFF2-40B4-BE49-F238E27FC236}">
                <a16:creationId xmlns:a16="http://schemas.microsoft.com/office/drawing/2014/main" id="{09133C4E-C2FD-42C9-B064-0BD22215F670}"/>
              </a:ext>
            </a:extLst>
          </p:cNvPr>
          <p:cNvSpPr txBox="1"/>
          <p:nvPr/>
        </p:nvSpPr>
        <p:spPr>
          <a:xfrm>
            <a:off x="761999" y="1617986"/>
            <a:ext cx="1266419" cy="369332"/>
          </a:xfrm>
          <a:prstGeom prst="rect">
            <a:avLst/>
          </a:prstGeom>
          <a:noFill/>
        </p:spPr>
        <p:txBody>
          <a:bodyPr wrap="square" rtlCol="0">
            <a:spAutoFit/>
          </a:bodyPr>
          <a:lstStyle/>
          <a:p>
            <a:r>
              <a:rPr lang="de-DE" dirty="0" err="1"/>
              <a:t>Get</a:t>
            </a:r>
            <a:r>
              <a:rPr lang="de-DE" dirty="0"/>
              <a:t> smart!</a:t>
            </a:r>
            <a:endParaRPr lang="de-CH" dirty="0"/>
          </a:p>
        </p:txBody>
      </p:sp>
      <p:pic>
        <p:nvPicPr>
          <p:cNvPr id="3" name="Grafik 2">
            <a:extLst>
              <a:ext uri="{FF2B5EF4-FFF2-40B4-BE49-F238E27FC236}">
                <a16:creationId xmlns:a16="http://schemas.microsoft.com/office/drawing/2014/main" id="{2021BC16-A478-4EFD-8FE2-B76BFB57D9F2}"/>
              </a:ext>
            </a:extLst>
          </p:cNvPr>
          <p:cNvPicPr>
            <a:picLocks noChangeAspect="1"/>
          </p:cNvPicPr>
          <p:nvPr/>
        </p:nvPicPr>
        <p:blipFill rotWithShape="1">
          <a:blip r:embed="rId5"/>
          <a:srcRect r="52380" b="27889"/>
          <a:stretch/>
        </p:blipFill>
        <p:spPr>
          <a:xfrm>
            <a:off x="787208" y="1996527"/>
            <a:ext cx="4496416" cy="1965868"/>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EEE0EA27-31CD-47AC-9C1C-64A0B2F73B7C}"/>
              </a:ext>
            </a:extLst>
          </p:cNvPr>
          <p:cNvPicPr>
            <a:picLocks noChangeAspect="1"/>
          </p:cNvPicPr>
          <p:nvPr/>
        </p:nvPicPr>
        <p:blipFill>
          <a:blip r:embed="rId6"/>
          <a:stretch>
            <a:fillRect/>
          </a:stretch>
        </p:blipFill>
        <p:spPr>
          <a:xfrm>
            <a:off x="1206324" y="2617992"/>
            <a:ext cx="4937711" cy="1724128"/>
          </a:xfrm>
          <a:prstGeom prst="rect">
            <a:avLst/>
          </a:prstGeom>
          <a:ln>
            <a:noFill/>
          </a:ln>
          <a:effectLst>
            <a:outerShdw blurRad="292100" dist="139700" dir="2700000" algn="tl" rotWithShape="0">
              <a:srgbClr val="333333">
                <a:alpha val="65000"/>
              </a:srgbClr>
            </a:outerShdw>
          </a:effectLst>
        </p:spPr>
      </p:pic>
      <p:sp>
        <p:nvSpPr>
          <p:cNvPr id="5" name="Textfeld 4">
            <a:extLst>
              <a:ext uri="{FF2B5EF4-FFF2-40B4-BE49-F238E27FC236}">
                <a16:creationId xmlns:a16="http://schemas.microsoft.com/office/drawing/2014/main" id="{4EDB6D66-4B78-4307-BBB6-865882FCD41E}"/>
              </a:ext>
            </a:extLst>
          </p:cNvPr>
          <p:cNvSpPr txBox="1"/>
          <p:nvPr/>
        </p:nvSpPr>
        <p:spPr>
          <a:xfrm>
            <a:off x="2954825" y="1714784"/>
            <a:ext cx="2242502" cy="369332"/>
          </a:xfrm>
          <a:prstGeom prst="rect">
            <a:avLst/>
          </a:prstGeom>
          <a:noFill/>
        </p:spPr>
        <p:txBody>
          <a:bodyPr wrap="square" rtlCol="0">
            <a:spAutoFit/>
          </a:bodyPr>
          <a:lstStyle/>
          <a:p>
            <a:r>
              <a:rPr lang="en-GB" dirty="0"/>
              <a:t>scientists4future.org</a:t>
            </a:r>
          </a:p>
        </p:txBody>
      </p:sp>
      <p:sp>
        <p:nvSpPr>
          <p:cNvPr id="32" name="Textfeld 31">
            <a:extLst>
              <a:ext uri="{FF2B5EF4-FFF2-40B4-BE49-F238E27FC236}">
                <a16:creationId xmlns:a16="http://schemas.microsoft.com/office/drawing/2014/main" id="{34D58F4A-23A6-4A9D-84E9-EED12F5A1304}"/>
              </a:ext>
            </a:extLst>
          </p:cNvPr>
          <p:cNvSpPr txBox="1"/>
          <p:nvPr/>
        </p:nvSpPr>
        <p:spPr>
          <a:xfrm>
            <a:off x="8455815" y="2012532"/>
            <a:ext cx="1522619" cy="369332"/>
          </a:xfrm>
          <a:prstGeom prst="rect">
            <a:avLst/>
          </a:prstGeom>
          <a:noFill/>
        </p:spPr>
        <p:txBody>
          <a:bodyPr wrap="square" rtlCol="0">
            <a:spAutoFit/>
          </a:bodyPr>
          <a:lstStyle/>
          <a:p>
            <a:r>
              <a:rPr lang="de-DE" dirty="0"/>
              <a:t>Personal </a:t>
            </a:r>
            <a:r>
              <a:rPr lang="de-DE" dirty="0" err="1"/>
              <a:t>goal</a:t>
            </a:r>
            <a:endParaRPr lang="de-CH" dirty="0"/>
          </a:p>
        </p:txBody>
      </p:sp>
      <p:sp>
        <p:nvSpPr>
          <p:cNvPr id="33" name="Textfeld 32">
            <a:extLst>
              <a:ext uri="{FF2B5EF4-FFF2-40B4-BE49-F238E27FC236}">
                <a16:creationId xmlns:a16="http://schemas.microsoft.com/office/drawing/2014/main" id="{B1376B2D-5E9D-4EFD-99F5-F80DEBFA82D1}"/>
              </a:ext>
            </a:extLst>
          </p:cNvPr>
          <p:cNvSpPr txBox="1"/>
          <p:nvPr/>
        </p:nvSpPr>
        <p:spPr>
          <a:xfrm>
            <a:off x="8566472" y="4236306"/>
            <a:ext cx="1902491" cy="369332"/>
          </a:xfrm>
          <a:prstGeom prst="rect">
            <a:avLst/>
          </a:prstGeom>
          <a:noFill/>
        </p:spPr>
        <p:txBody>
          <a:bodyPr wrap="square" rtlCol="0">
            <a:spAutoFit/>
          </a:bodyPr>
          <a:lstStyle/>
          <a:p>
            <a:r>
              <a:rPr lang="de-DE" dirty="0" err="1"/>
              <a:t>Join</a:t>
            </a:r>
            <a:r>
              <a:rPr lang="de-DE" dirty="0"/>
              <a:t> a </a:t>
            </a:r>
            <a:r>
              <a:rPr lang="de-DE" dirty="0" err="1"/>
              <a:t>movement</a:t>
            </a:r>
            <a:endParaRPr lang="de-CH" dirty="0"/>
          </a:p>
        </p:txBody>
      </p:sp>
      <p:pic>
        <p:nvPicPr>
          <p:cNvPr id="34" name="Grafik 33">
            <a:extLst>
              <a:ext uri="{FF2B5EF4-FFF2-40B4-BE49-F238E27FC236}">
                <a16:creationId xmlns:a16="http://schemas.microsoft.com/office/drawing/2014/main" id="{8F6D1195-9CC4-468C-B209-B6D095502BC8}"/>
              </a:ext>
            </a:extLst>
          </p:cNvPr>
          <p:cNvPicPr>
            <a:picLocks noChangeAspect="1"/>
          </p:cNvPicPr>
          <p:nvPr/>
        </p:nvPicPr>
        <p:blipFill rotWithShape="1">
          <a:blip r:embed="rId5"/>
          <a:srcRect r="52380" b="27889"/>
          <a:stretch/>
        </p:blipFill>
        <p:spPr>
          <a:xfrm>
            <a:off x="7872089" y="4962656"/>
            <a:ext cx="4075552" cy="1781863"/>
          </a:xfrm>
          <a:prstGeom prst="rect">
            <a:avLst/>
          </a:prstGeom>
          <a:ln>
            <a:noFill/>
          </a:ln>
          <a:effectLst>
            <a:outerShdw blurRad="292100" dist="139700" dir="2700000" algn="tl" rotWithShape="0">
              <a:srgbClr val="333333">
                <a:alpha val="65000"/>
              </a:srgbClr>
            </a:outerShdw>
          </a:effectLst>
        </p:spPr>
      </p:pic>
      <p:sp>
        <p:nvSpPr>
          <p:cNvPr id="35" name="Textfeld 34">
            <a:extLst>
              <a:ext uri="{FF2B5EF4-FFF2-40B4-BE49-F238E27FC236}">
                <a16:creationId xmlns:a16="http://schemas.microsoft.com/office/drawing/2014/main" id="{20317355-4189-4A2E-B79C-8FFFD720F656}"/>
              </a:ext>
            </a:extLst>
          </p:cNvPr>
          <p:cNvSpPr txBox="1"/>
          <p:nvPr/>
        </p:nvSpPr>
        <p:spPr>
          <a:xfrm>
            <a:off x="2810072" y="5523921"/>
            <a:ext cx="3077383" cy="461665"/>
          </a:xfrm>
          <a:prstGeom prst="rect">
            <a:avLst/>
          </a:prstGeom>
          <a:noFill/>
        </p:spPr>
        <p:txBody>
          <a:bodyPr wrap="square" rtlCol="0">
            <a:spAutoFit/>
          </a:bodyPr>
          <a:lstStyle/>
          <a:p>
            <a:r>
              <a:rPr lang="en-GB" sz="2400" dirty="0"/>
              <a:t>2minutes4future.org</a:t>
            </a:r>
          </a:p>
        </p:txBody>
      </p:sp>
      <p:sp>
        <p:nvSpPr>
          <p:cNvPr id="15" name="Titel 1">
            <a:extLst>
              <a:ext uri="{FF2B5EF4-FFF2-40B4-BE49-F238E27FC236}">
                <a16:creationId xmlns:a16="http://schemas.microsoft.com/office/drawing/2014/main" id="{AE1A4FED-D8D0-4FFB-99E6-40DED9ACDF37}"/>
              </a:ext>
            </a:extLst>
          </p:cNvPr>
          <p:cNvSpPr>
            <a:spLocks noGrp="1"/>
          </p:cNvSpPr>
          <p:nvPr>
            <p:ph type="title"/>
          </p:nvPr>
        </p:nvSpPr>
        <p:spPr>
          <a:xfrm>
            <a:off x="1598596" y="220239"/>
            <a:ext cx="10515600" cy="1124405"/>
          </a:xfrm>
        </p:spPr>
        <p:txBody>
          <a:bodyPr>
            <a:normAutofit/>
          </a:bodyPr>
          <a:lstStyle/>
          <a:p>
            <a:r>
              <a:rPr lang="en-GB" dirty="0"/>
              <a:t>What you can do:</a:t>
            </a:r>
          </a:p>
        </p:txBody>
      </p:sp>
      <p:pic>
        <p:nvPicPr>
          <p:cNvPr id="6" name="Grafik 5">
            <a:extLst>
              <a:ext uri="{FF2B5EF4-FFF2-40B4-BE49-F238E27FC236}">
                <a16:creationId xmlns:a16="http://schemas.microsoft.com/office/drawing/2014/main" id="{D8928100-FF98-4EAC-B5CD-B955CF245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722" y="4496271"/>
            <a:ext cx="2252362" cy="2252362"/>
          </a:xfrm>
          <a:prstGeom prst="rect">
            <a:avLst/>
          </a:prstGeom>
        </p:spPr>
      </p:pic>
    </p:spTree>
    <p:extLst>
      <p:ext uri="{BB962C8B-B14F-4D97-AF65-F5344CB8AC3E}">
        <p14:creationId xmlns:p14="http://schemas.microsoft.com/office/powerpoint/2010/main" val="31733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500"/>
                            </p:stCondLst>
                            <p:childTnLst>
                              <p:par>
                                <p:cTn id="47" presetID="1" presetClass="entr" presetSubtype="0" fill="hold" nodeType="afterEffect">
                                  <p:stCondLst>
                                    <p:cond delay="100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5" grpId="0"/>
      <p:bldP spid="32" grpId="0"/>
      <p:bldP spid="33" grpId="0"/>
      <p:bldP spid="3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1377</Words>
  <Application>Microsoft Office PowerPoint</Application>
  <PresentationFormat>Breitbild</PresentationFormat>
  <Paragraphs>77</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On personal note…</vt:lpstr>
      <vt:lpstr>The global temperature is rising</vt:lpstr>
      <vt:lpstr>Global temperature and CO2 concentration</vt:lpstr>
      <vt:lpstr>Climate projections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Overbeck</dc:creator>
  <cp:lastModifiedBy>Jan Overbeck</cp:lastModifiedBy>
  <cp:revision>16</cp:revision>
  <dcterms:created xsi:type="dcterms:W3CDTF">2021-04-15T15:18:50Z</dcterms:created>
  <dcterms:modified xsi:type="dcterms:W3CDTF">2021-06-08T09:49:11Z</dcterms:modified>
</cp:coreProperties>
</file>