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671" r:id="rId2"/>
    <p:sldId id="3686" r:id="rId3"/>
    <p:sldId id="3687" r:id="rId4"/>
    <p:sldId id="3689" r:id="rId5"/>
    <p:sldId id="3665" r:id="rId6"/>
    <p:sldId id="3666" r:id="rId7"/>
    <p:sldId id="3669" r:id="rId8"/>
    <p:sldId id="3667" r:id="rId9"/>
    <p:sldId id="258"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2B2B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1597" autoAdjust="0"/>
  </p:normalViewPr>
  <p:slideViewPr>
    <p:cSldViewPr snapToGrid="0">
      <p:cViewPr>
        <p:scale>
          <a:sx n="50" d="100"/>
          <a:sy n="50" d="100"/>
        </p:scale>
        <p:origin x="2736" y="61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314DB-3E30-4348-B8AE-1F23483A36A0}" type="datetimeFigureOut">
              <a:rPr lang="de-CH" smtClean="0"/>
              <a:t>17.03.2021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BA0D9-B797-4B33-9248-7771BFA5AEF3}" type="slidenum">
              <a:rPr lang="de-CH" smtClean="0"/>
              <a:t>‹Nr.›</a:t>
            </a:fld>
            <a:endParaRPr lang="de-CH"/>
          </a:p>
        </p:txBody>
      </p:sp>
    </p:spTree>
    <p:extLst>
      <p:ext uri="{BB962C8B-B14F-4D97-AF65-F5344CB8AC3E}">
        <p14:creationId xmlns:p14="http://schemas.microsoft.com/office/powerpoint/2010/main" val="398373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srl.noaa.gov/gmd/webdata/ccgg/trends/co2/co2_annmean_mlo.txt"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ourworldindata.org/co2-and-other-greenhouse-gas-emissions/" TargetMode="External"/><Relationship Id="rId4" Type="http://schemas.openxmlformats.org/officeDocument/2006/relationships/hyperlink" Target="https://www.ncdc.noaa.gov/paleo-search/study/1797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ata.icos-cp.eu/licence_accept?ids=%5B%22xUUehljs1oTazlGlmigAhvfe%22%5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compared to average 1961-1990).</a:t>
            </a:r>
            <a:endParaRPr lang="en-US" dirty="0"/>
          </a:p>
          <a:p>
            <a:endParaRPr lang="en-US" dirty="0"/>
          </a:p>
          <a:p>
            <a:r>
              <a:rPr lang="en-US" b="1" dirty="0"/>
              <a:t>Data:</a:t>
            </a:r>
          </a:p>
          <a:p>
            <a:endParaRPr lang="en-US" dirty="0"/>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endParaRPr lang="en-US" dirty="0"/>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1</a:t>
            </a:fld>
            <a:endParaRPr lang="de-CH"/>
          </a:p>
        </p:txBody>
      </p:sp>
    </p:spTree>
    <p:extLst>
      <p:ext uri="{BB962C8B-B14F-4D97-AF65-F5344CB8AC3E}">
        <p14:creationId xmlns:p14="http://schemas.microsoft.com/office/powerpoint/2010/main" val="336393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Early</a:t>
            </a:r>
            <a:r>
              <a:rPr lang="en-US" baseline="0" dirty="0"/>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Global temperatures are now higher than the average during the Holocene climate optimum. </a:t>
            </a:r>
            <a:endParaRPr lang="en-US" dirty="0"/>
          </a:p>
          <a:p>
            <a:endParaRPr lang="en-US" dirty="0"/>
          </a:p>
          <a:p>
            <a:r>
              <a:rPr lang="en-US" b="1" dirty="0"/>
              <a:t>Data:</a:t>
            </a:r>
          </a:p>
          <a:p>
            <a:endParaRPr lang="en-US" dirty="0"/>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i="0" dirty="0"/>
              <a:t>Long </a:t>
            </a:r>
            <a:r>
              <a:rPr lang="de-CH" i="0" dirty="0" err="1"/>
              <a:t>term</a:t>
            </a:r>
            <a:r>
              <a:rPr lang="de-CH" i="0" dirty="0"/>
              <a:t> </a:t>
            </a:r>
            <a:r>
              <a:rPr lang="de-CH" i="0" dirty="0" err="1"/>
              <a:t>data</a:t>
            </a:r>
            <a:r>
              <a:rPr lang="de-CH" i="0" baseline="0" dirty="0"/>
              <a:t> (</a:t>
            </a:r>
            <a:r>
              <a:rPr lang="de-CH" i="0" baseline="0" dirty="0" err="1"/>
              <a:t>for</a:t>
            </a:r>
            <a:r>
              <a:rPr lang="de-CH" i="0" baseline="0" dirty="0"/>
              <a:t> </a:t>
            </a:r>
            <a:r>
              <a:rPr lang="de-CH" i="0" baseline="0" dirty="0" err="1"/>
              <a:t>the</a:t>
            </a:r>
            <a:r>
              <a:rPr lang="de-CH" i="0" baseline="0" dirty="0"/>
              <a:t> last ~11,300 </a:t>
            </a:r>
            <a:r>
              <a:rPr lang="de-CH" i="0" baseline="0" dirty="0" err="1"/>
              <a:t>years</a:t>
            </a:r>
            <a:r>
              <a:rPr lang="de-CH" i="0" baseline="0" dirty="0"/>
              <a:t>) </a:t>
            </a:r>
            <a:r>
              <a:rPr lang="en-US" i="0" dirty="0"/>
              <a:t>was obtained from </a:t>
            </a:r>
            <a:r>
              <a:rPr lang="en-US" i="0" dirty="0" err="1"/>
              <a:t>Marcott</a:t>
            </a:r>
            <a:r>
              <a:rPr lang="en-US" i="0" dirty="0"/>
              <a:t> et al. 2013. These</a:t>
            </a:r>
            <a:r>
              <a:rPr lang="en-US" i="0" baseline="0" dirty="0"/>
              <a:t> estimates are based on 73 globally distributed </a:t>
            </a:r>
            <a:r>
              <a:rPr lang="en-US" i="0" dirty="0"/>
              <a:t>paleoclimate archives and temperature proxies, with sampling resolutions ranging from 20 to 500 years, and a median resolution of 120 years.</a:t>
            </a:r>
          </a:p>
          <a:p>
            <a:r>
              <a:rPr lang="en-US" dirty="0"/>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t> based on the global 5x5 grid, and the shaded are represent </a:t>
            </a:r>
            <a:r>
              <a:rPr lang="el-GR" baseline="0" dirty="0"/>
              <a:t>1σ </a:t>
            </a:r>
            <a:r>
              <a:rPr lang="en-US" baseline="0" dirty="0"/>
              <a:t>uncertainty.</a:t>
            </a:r>
            <a:endParaRPr lang="de-CH" dirty="0"/>
          </a:p>
          <a:p>
            <a:endParaRPr lang="en-US" dirty="0"/>
          </a:p>
          <a:p>
            <a:r>
              <a:rPr lang="en-US" dirty="0"/>
              <a:t>Citation: A Reconstruction of Regional and Global Temperature for the Past 11,300 Years Shaun A. </a:t>
            </a:r>
            <a:r>
              <a:rPr lang="en-US" dirty="0" err="1"/>
              <a:t>Marcott</a:t>
            </a:r>
            <a:r>
              <a:rPr lang="en-US" dirty="0"/>
              <a:t> et al. Science 339 , 1198 (2013); DOI: 10.1126/science.1228026.</a:t>
            </a:r>
          </a:p>
          <a:p>
            <a:r>
              <a:rPr lang="en-US" dirty="0"/>
              <a:t>Download data from supplementary table S1: </a:t>
            </a:r>
            <a:r>
              <a:rPr lang="en-US" dirty="0">
                <a:hlinkClick r:id="rId6"/>
              </a:rPr>
              <a:t>https://science.sciencemag.org/highwire/filestream/594506/field_highwire_adjunct_files/1/Marcott.SM.database.S1.xlsx</a:t>
            </a:r>
            <a:r>
              <a:rPr lang="en-US" dirty="0"/>
              <a:t>.</a:t>
            </a:r>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2</a:t>
            </a:fld>
            <a:endParaRPr lang="de-CH"/>
          </a:p>
        </p:txBody>
      </p:sp>
    </p:spTree>
    <p:extLst>
      <p:ext uri="{BB962C8B-B14F-4D97-AF65-F5344CB8AC3E}">
        <p14:creationId xmlns:p14="http://schemas.microsoft.com/office/powerpoint/2010/main" val="24231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For the last 800 thousands year, the atmospheric CO2 concentration oscillated between ~150</a:t>
            </a:r>
            <a:r>
              <a:rPr lang="en-US" baseline="0" dirty="0"/>
              <a:t> and 300 ppm. The periods with low CO2 concentration were ice ages, the last of which between ~115,000 and 12,000 years ago. The periods between ice ages, with higher CO2 concentration, are warmer interglacial periods. In the last 60 years the concentration of CO2 in the atmosphere increased drastically. 1960: 317 ppm; 1980: 339 ppm; 2000: 370 ppm; 2020: 414 ppm.</a:t>
            </a:r>
            <a:endParaRPr lang="en-US" dirty="0"/>
          </a:p>
          <a:p>
            <a:endParaRPr lang="en-US" dirty="0"/>
          </a:p>
          <a:p>
            <a:r>
              <a:rPr lang="en-US" b="1" dirty="0"/>
              <a:t>Data:</a:t>
            </a:r>
          </a:p>
          <a:p>
            <a:endParaRPr lang="en-US" dirty="0"/>
          </a:p>
          <a:p>
            <a:r>
              <a:rPr lang="en-US" dirty="0"/>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t> measurements.</a:t>
            </a:r>
            <a:endParaRPr lang="en-US" dirty="0"/>
          </a:p>
          <a:p>
            <a:r>
              <a:rPr lang="en-US" dirty="0"/>
              <a:t>Download: </a:t>
            </a:r>
            <a:r>
              <a:rPr lang="en-US" dirty="0">
                <a:hlinkClick r:id="rId3"/>
              </a:rPr>
              <a:t>https://www.esrl.noaa.gov/gmd/webdata/ccgg/trends/co2/co2_annmean_mlo.txt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Long-term data (</a:t>
            </a:r>
            <a:r>
              <a:rPr lang="en-US" b="0" dirty="0"/>
              <a:t>~800,000 BC - 1958 AD)</a:t>
            </a:r>
            <a:r>
              <a:rPr lang="en-US" b="1" dirty="0"/>
              <a:t>  </a:t>
            </a:r>
            <a:r>
              <a:rPr lang="en-US" b="0" dirty="0"/>
              <a:t>derives</a:t>
            </a:r>
            <a:r>
              <a:rPr lang="en-US" b="1" dirty="0"/>
              <a:t> </a:t>
            </a:r>
            <a:r>
              <a:rPr lang="en-US" dirty="0"/>
              <a:t>from ice cores – specifically the Dome C core – and has been made available from the NOAA here: </a:t>
            </a:r>
            <a:r>
              <a:rPr lang="en-US" dirty="0">
                <a:hlinkClick r:id="rId4"/>
              </a:rPr>
              <a:t>https://www.ncdc.noaa.gov/paleo-search/study/17975</a:t>
            </a:r>
            <a:r>
              <a:rPr lang="en-US" dirty="0"/>
              <a:t>. The data</a:t>
            </a:r>
            <a:r>
              <a:rPr lang="en-US" baseline="0" dirty="0"/>
              <a:t> was compiled by</a:t>
            </a:r>
            <a:r>
              <a:rPr lang="en-US" dirty="0"/>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t>Citation: </a:t>
            </a:r>
            <a:r>
              <a:rPr lang="en-US" dirty="0" err="1"/>
              <a:t>Bereiter</a:t>
            </a:r>
            <a:r>
              <a:rPr lang="en-US" dirty="0"/>
              <a:t>, B., Eggleston, S., Schmitt, J., </a:t>
            </a:r>
            <a:r>
              <a:rPr lang="en-US" dirty="0" err="1"/>
              <a:t>Nehrbass</a:t>
            </a:r>
            <a:r>
              <a:rPr lang="en-US" dirty="0"/>
              <a:t>‐Ahles, C., Stocker, T. F., Fischer, H., ... &amp; </a:t>
            </a:r>
            <a:r>
              <a:rPr lang="en-US" dirty="0" err="1"/>
              <a:t>Chappellaz</a:t>
            </a:r>
            <a:r>
              <a:rPr lang="en-US" dirty="0"/>
              <a:t>, J. (2015). Revision of the EPICA Dome C CO2 record from 800 to 600 </a:t>
            </a:r>
            <a:r>
              <a:rPr lang="en-US" dirty="0" err="1"/>
              <a:t>kyr</a:t>
            </a:r>
            <a:r>
              <a:rPr lang="en-US" dirty="0"/>
              <a:t> before present. Geophysical Research Letters, 42(2), 542-549.</a:t>
            </a:r>
          </a:p>
          <a:p>
            <a:r>
              <a:rPr lang="en-US" dirty="0"/>
              <a:t>Download: </a:t>
            </a:r>
            <a:r>
              <a:rPr lang="en-US" dirty="0">
                <a:hlinkClick r:id="rId5"/>
              </a:rPr>
              <a:t>https://ourworldindata.org/co2-and-other-greenhouse-gas-emissions/</a:t>
            </a:r>
            <a:endParaRPr lang="en-US"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3</a:t>
            </a:fld>
            <a:endParaRPr lang="de-CH"/>
          </a:p>
        </p:txBody>
      </p:sp>
    </p:spTree>
    <p:extLst>
      <p:ext uri="{BB962C8B-B14F-4D97-AF65-F5344CB8AC3E}">
        <p14:creationId xmlns:p14="http://schemas.microsoft.com/office/powerpoint/2010/main" val="258786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The fast increase in CO2 concentration in the atmosphere is caused by anthropogenic emissions,</a:t>
            </a:r>
            <a:r>
              <a:rPr lang="en-US" baseline="0" dirty="0"/>
              <a:t> due to combustion of fossil fuels, deforestation (not included in the plot) and other industrial processes. </a:t>
            </a:r>
            <a:endParaRPr lang="en-US" dirty="0"/>
          </a:p>
          <a:p>
            <a:r>
              <a:rPr lang="en-US" dirty="0"/>
              <a:t>Every</a:t>
            </a:r>
            <a:r>
              <a:rPr lang="en-US" baseline="0" dirty="0"/>
              <a:t> years humanity release more CO2 in the atmosphere, and there is an increasing trend. 2019 was the years with most CO2 emissions on record, almost four times the emissions of 1960. </a:t>
            </a:r>
          </a:p>
          <a:p>
            <a:r>
              <a:rPr lang="en-US" baseline="0" dirty="0"/>
              <a:t>The data for 2020 is still provisional, the Emission Gap Report predict a decrease of emissions of about 2-4 Gt compared to 2019 (~10%), corresponding approximately to the level of 2010. </a:t>
            </a:r>
          </a:p>
          <a:p>
            <a:endParaRPr lang="en-US" baseline="0" dirty="0"/>
          </a:p>
          <a:p>
            <a:r>
              <a:rPr lang="en-US" baseline="0" dirty="0"/>
              <a:t>Emission Gap Report (United Nation Environment </a:t>
            </a:r>
            <a:r>
              <a:rPr lang="en-US" baseline="0" dirty="0" err="1"/>
              <a:t>Programme</a:t>
            </a:r>
            <a:r>
              <a:rPr lang="en-US" baseline="0" dirty="0"/>
              <a:t>): https://wedocs.unep.org/xmlui/bitstream/handle/20.500.11822/34426/EGR20.pdf?sequence=1&amp;isAllowed=y.</a:t>
            </a:r>
            <a:endParaRPr lang="en-US" dirty="0"/>
          </a:p>
          <a:p>
            <a:endParaRPr lang="en-US" dirty="0"/>
          </a:p>
          <a:p>
            <a:r>
              <a:rPr lang="en-US" b="1" dirty="0"/>
              <a:t>Data:</a:t>
            </a:r>
          </a:p>
          <a:p>
            <a:endParaRPr lang="en-US" dirty="0"/>
          </a:p>
          <a:p>
            <a:r>
              <a:rPr lang="de-CH" dirty="0"/>
              <a:t>Data </a:t>
            </a:r>
            <a:r>
              <a:rPr lang="de-CH" dirty="0" err="1"/>
              <a:t>obtained</a:t>
            </a:r>
            <a:r>
              <a:rPr lang="de-CH" dirty="0"/>
              <a:t> </a:t>
            </a:r>
            <a:r>
              <a:rPr lang="de-CH" dirty="0" err="1"/>
              <a:t>from</a:t>
            </a:r>
            <a:r>
              <a:rPr lang="de-CH" dirty="0"/>
              <a:t> </a:t>
            </a:r>
            <a:r>
              <a:rPr lang="de-CH" dirty="0" err="1"/>
              <a:t>Friedlingstein</a:t>
            </a:r>
            <a:r>
              <a:rPr lang="de-CH" dirty="0"/>
              <a:t> et al. 2020. </a:t>
            </a:r>
            <a:r>
              <a:rPr lang="de-CH" dirty="0" err="1"/>
              <a:t>It</a:t>
            </a:r>
            <a:r>
              <a:rPr lang="de-CH" dirty="0"/>
              <a:t> </a:t>
            </a:r>
            <a:r>
              <a:rPr lang="de-CH" dirty="0" err="1"/>
              <a:t>includes</a:t>
            </a:r>
            <a:r>
              <a:rPr lang="de-CH" dirty="0"/>
              <a:t> </a:t>
            </a:r>
            <a:r>
              <a:rPr lang="de-CH" dirty="0" err="1"/>
              <a:t>emissions</a:t>
            </a:r>
            <a:r>
              <a:rPr lang="de-CH" dirty="0"/>
              <a:t> </a:t>
            </a:r>
            <a:r>
              <a:rPr lang="de-CH" dirty="0" err="1"/>
              <a:t>from</a:t>
            </a:r>
            <a:r>
              <a:rPr lang="de-CH" dirty="0"/>
              <a:t> fossil </a:t>
            </a:r>
            <a:r>
              <a:rPr lang="de-CH" dirty="0" err="1"/>
              <a:t>fuel</a:t>
            </a:r>
            <a:r>
              <a:rPr lang="de-CH" dirty="0"/>
              <a:t> </a:t>
            </a:r>
            <a:r>
              <a:rPr lang="de-CH" dirty="0" err="1"/>
              <a:t>combustion</a:t>
            </a:r>
            <a:r>
              <a:rPr lang="de-CH" dirty="0"/>
              <a:t>, </a:t>
            </a:r>
            <a:r>
              <a:rPr lang="de-CH" dirty="0" err="1"/>
              <a:t>oxidation</a:t>
            </a:r>
            <a:r>
              <a:rPr lang="de-CH" dirty="0"/>
              <a:t>, </a:t>
            </a:r>
            <a:r>
              <a:rPr lang="de-CH" dirty="0" err="1"/>
              <a:t>and</a:t>
            </a:r>
            <a:r>
              <a:rPr lang="de-CH" dirty="0"/>
              <a:t> </a:t>
            </a:r>
            <a:r>
              <a:rPr lang="de-CH" dirty="0" err="1"/>
              <a:t>cement</a:t>
            </a:r>
            <a:r>
              <a:rPr lang="de-CH" dirty="0"/>
              <a:t> </a:t>
            </a:r>
            <a:r>
              <a:rPr lang="de-CH" dirty="0" err="1"/>
              <a:t>production</a:t>
            </a:r>
            <a:r>
              <a:rPr lang="de-CH" dirty="0"/>
              <a:t>.</a:t>
            </a:r>
          </a:p>
          <a:p>
            <a:endParaRPr lang="de-CH" dirty="0"/>
          </a:p>
          <a:p>
            <a:r>
              <a:rPr lang="de-CH" dirty="0" err="1"/>
              <a:t>Citation</a:t>
            </a:r>
            <a:r>
              <a:rPr lang="de-CH" dirty="0"/>
              <a:t>: </a:t>
            </a:r>
            <a:r>
              <a:rPr lang="de-CH" dirty="0" err="1"/>
              <a:t>Friedlingstein</a:t>
            </a:r>
            <a:r>
              <a:rPr lang="de-CH" dirty="0"/>
              <a:t> et al. 2020. Earth Syst. </a:t>
            </a:r>
            <a:r>
              <a:rPr lang="de-CH" dirty="0" err="1"/>
              <a:t>Sci</a:t>
            </a:r>
            <a:r>
              <a:rPr lang="de-CH" dirty="0"/>
              <a:t>. Data, 12, 3269–3340, 2020 </a:t>
            </a:r>
            <a:r>
              <a:rPr lang="de-CH" dirty="0">
                <a:hlinkClick r:id="rId3"/>
              </a:rPr>
              <a:t>https://doi.org/10.5194/essd-12-3269-2020</a:t>
            </a:r>
            <a:endParaRPr lang="de-CH" dirty="0"/>
          </a:p>
          <a:p>
            <a:r>
              <a:rPr lang="de-CH" dirty="0"/>
              <a:t>Download: </a:t>
            </a:r>
            <a:r>
              <a:rPr lang="de-CH" dirty="0">
                <a:hlinkClick r:id="rId4"/>
              </a:rPr>
              <a:t>https://data.icos-cp.eu/licence_accept?ids=%5B%22xUUehljs1oTazlGlmigAhvfe%22%5D</a:t>
            </a:r>
            <a:endParaRPr lang="de-CH"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4</a:t>
            </a:fld>
            <a:endParaRPr lang="de-CH"/>
          </a:p>
        </p:txBody>
      </p:sp>
    </p:spTree>
    <p:extLst>
      <p:ext uri="{BB962C8B-B14F-4D97-AF65-F5344CB8AC3E}">
        <p14:creationId xmlns:p14="http://schemas.microsoft.com/office/powerpoint/2010/main" val="182968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SPEAKER_NOTES:</a:t>
            </a: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VARIANT:</a:t>
            </a:r>
            <a:r>
              <a:rPr lang="en-US" i="0" u="none" strike="noStrike" kern="1200" dirty="0">
                <a:effectLst/>
                <a:ea typeface="MS PGothic" pitchFamily="34" charset="-128"/>
                <a:cs typeface="+mn-cs"/>
              </a:rPr>
              <a:t> GERMAN</a:t>
            </a: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NOTES:</a:t>
            </a:r>
            <a:r>
              <a:rPr lang="en-US" i="0" u="none" strike="noStrike" kern="1200" dirty="0">
                <a:effectLst/>
                <a:ea typeface="MS PGothic" pitchFamily="34" charset="-128"/>
                <a:cs typeface="+mn-cs"/>
              </a:rPr>
              <a:t> Retreating Glacier in Alaska</a:t>
            </a: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CREDITS:</a:t>
            </a:r>
            <a:r>
              <a:rPr lang="en-US" i="0" u="none" strike="noStrike" kern="1200" dirty="0">
                <a:effectLst/>
                <a:ea typeface="MS PGothic" pitchFamily="34" charset="-128"/>
                <a:cs typeface="+mn-cs"/>
              </a:rPr>
              <a:t> © Arrangement G. Hagedorn, CC0, Both images Public Domain (via Commons)</a:t>
            </a: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SOURCES:</a:t>
            </a:r>
            <a:r>
              <a:rPr lang="en-US" i="0" u="none" strike="noStrike" kern="1200" dirty="0">
                <a:effectLst/>
                <a:ea typeface="MS PGothic" pitchFamily="34" charset="-128"/>
                <a:cs typeface="+mn-cs"/>
              </a:rPr>
              <a:t> https://commons.wikimedia.org/wiki/File:McCarty_Glacier.jpg, Image cropped and re-arranged.</a:t>
            </a: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REVIEWED_BY:</a:t>
            </a:r>
            <a:endParaRPr lang="de-DE" b="1" dirty="0"/>
          </a:p>
        </p:txBody>
      </p:sp>
      <p:sp>
        <p:nvSpPr>
          <p:cNvPr id="4" name="Foliennummernplatzhalter 3"/>
          <p:cNvSpPr>
            <a:spLocks noGrp="1"/>
          </p:cNvSpPr>
          <p:nvPr>
            <p:ph type="sldNum" sz="quarter" idx="5"/>
          </p:nvPr>
        </p:nvSpPr>
        <p:spPr/>
        <p:txBody>
          <a:bodyPr/>
          <a:lstStyle/>
          <a:p>
            <a:fld id="{550BA0D9-B797-4B33-9248-7771BFA5AEF3}" type="slidenum">
              <a:rPr lang="de-CH" smtClean="0"/>
              <a:t>5</a:t>
            </a:fld>
            <a:endParaRPr lang="de-CH"/>
          </a:p>
        </p:txBody>
      </p:sp>
    </p:spTree>
    <p:extLst>
      <p:ext uri="{BB962C8B-B14F-4D97-AF65-F5344CB8AC3E}">
        <p14:creationId xmlns:p14="http://schemas.microsoft.com/office/powerpoint/2010/main" val="96285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rtl="0" eaLnBrk="0" fontAlgn="base" latinLnBrk="0" hangingPunct="0">
              <a:lnSpc>
                <a:spcPct val="100000"/>
              </a:lnSpc>
              <a:buClrTx/>
              <a:buSzTx/>
              <a:buFontTx/>
              <a:buNone/>
              <a:tabLst/>
              <a:defRPr/>
            </a:pPr>
            <a:r>
              <a:rPr lang="de-DE" b="1" dirty="0"/>
              <a:t>SPEAKER_NOTES:</a:t>
            </a:r>
          </a:p>
          <a:p>
            <a:pPr marL="0" marR="0" lvl="0" indent="0" defTabSz="914400" rtl="0" eaLnBrk="0" fontAlgn="base" latinLnBrk="0" hangingPunct="0">
              <a:lnSpc>
                <a:spcPct val="100000"/>
              </a:lnSpc>
              <a:buClrTx/>
              <a:buSzTx/>
              <a:buFontTx/>
              <a:buNone/>
              <a:tabLst/>
              <a:defRPr/>
            </a:pPr>
            <a:r>
              <a:rPr lang="de-DE" b="1" dirty="0"/>
              <a:t>VARIANT:</a:t>
            </a:r>
            <a:r>
              <a:rPr lang="de-DE" dirty="0"/>
              <a:t> GERMAN</a:t>
            </a:r>
            <a:br>
              <a:rPr lang="de-DE" dirty="0"/>
            </a:br>
            <a:r>
              <a:rPr lang="de-DE" b="1" dirty="0"/>
              <a:t>CREDITS:</a:t>
            </a:r>
            <a:r>
              <a:rPr lang="de-DE" dirty="0"/>
              <a:t> © Gregor Hagedorn, CC BY-SA 4.0. Data </a:t>
            </a:r>
            <a:r>
              <a:rPr lang="de-DE" dirty="0" err="1"/>
              <a:t>for</a:t>
            </a:r>
            <a:r>
              <a:rPr lang="de-DE" dirty="0"/>
              <a:t> IPCC RCP 8.5, after Mora et al. 2017 Nature Climate Change. </a:t>
            </a:r>
          </a:p>
          <a:p>
            <a:pPr marL="0" marR="0" lvl="0" indent="0" defTabSz="914400" rtl="0" eaLnBrk="0" fontAlgn="base" latinLnBrk="0" hangingPunct="0">
              <a:lnSpc>
                <a:spcPct val="100000"/>
              </a:lnSpc>
              <a:buClrTx/>
              <a:buSzTx/>
              <a:buFontTx/>
              <a:buNone/>
              <a:tabLst/>
              <a:defRPr/>
            </a:pPr>
            <a:r>
              <a:rPr lang="de-DE" b="1" dirty="0"/>
              <a:t>SOURCES:</a:t>
            </a:r>
            <a:r>
              <a:rPr lang="de-DE" dirty="0"/>
              <a:t> Robert </a:t>
            </a:r>
            <a:r>
              <a:rPr lang="de-DE" dirty="0" err="1"/>
              <a:t>McSweeney</a:t>
            </a:r>
            <a:r>
              <a:rPr lang="de-DE" dirty="0"/>
              <a:t> 19 June 2017. </a:t>
            </a:r>
            <a:r>
              <a:rPr lang="de-DE" dirty="0" err="1"/>
              <a:t>Billions</a:t>
            </a:r>
            <a:r>
              <a:rPr lang="de-DE" dirty="0"/>
              <a:t> </a:t>
            </a:r>
            <a:r>
              <a:rPr lang="de-DE" dirty="0" err="1"/>
              <a:t>to</a:t>
            </a:r>
            <a:r>
              <a:rPr lang="de-DE" dirty="0"/>
              <a:t> </a:t>
            </a:r>
            <a:r>
              <a:rPr lang="de-DE" dirty="0" err="1"/>
              <a:t>face</a:t>
            </a:r>
            <a:r>
              <a:rPr lang="de-DE" dirty="0"/>
              <a:t> ‘</a:t>
            </a:r>
            <a:r>
              <a:rPr lang="de-DE" dirty="0" err="1"/>
              <a:t>deadly</a:t>
            </a:r>
            <a:r>
              <a:rPr lang="de-DE" dirty="0"/>
              <a:t> </a:t>
            </a:r>
            <a:r>
              <a:rPr lang="de-DE" dirty="0" err="1"/>
              <a:t>threshold</a:t>
            </a:r>
            <a:r>
              <a:rPr lang="de-DE" dirty="0"/>
              <a:t>’ </a:t>
            </a:r>
            <a:r>
              <a:rPr lang="de-DE" dirty="0" err="1"/>
              <a:t>of</a:t>
            </a:r>
            <a:r>
              <a:rPr lang="de-DE" dirty="0"/>
              <a:t> </a:t>
            </a:r>
            <a:r>
              <a:rPr lang="de-DE" dirty="0" err="1"/>
              <a:t>heat</a:t>
            </a:r>
            <a:r>
              <a:rPr lang="de-DE" dirty="0"/>
              <a:t> extremes </a:t>
            </a:r>
            <a:r>
              <a:rPr lang="de-DE" dirty="0" err="1"/>
              <a:t>by</a:t>
            </a:r>
            <a:r>
              <a:rPr lang="de-DE" dirty="0"/>
              <a:t> 2100, </a:t>
            </a:r>
            <a:r>
              <a:rPr lang="de-DE" dirty="0" err="1"/>
              <a:t>finds</a:t>
            </a:r>
            <a:r>
              <a:rPr lang="de-DE" dirty="0"/>
              <a:t> </a:t>
            </a:r>
            <a:r>
              <a:rPr lang="de-DE" dirty="0" err="1"/>
              <a:t>study</a:t>
            </a:r>
            <a:r>
              <a:rPr lang="de-DE" dirty="0"/>
              <a:t>. </a:t>
            </a:r>
            <a:r>
              <a:rPr lang="de-DE" dirty="0" err="1"/>
              <a:t>Carbonbrief</a:t>
            </a:r>
            <a:r>
              <a:rPr lang="de-DE" dirty="0"/>
              <a:t>, https://www.carbonbrief.org/billions-face-deadly-threshold-heat-extremes-2100-study</a:t>
            </a:r>
          </a:p>
          <a:p>
            <a:pPr marL="0" marR="0" lvl="0" indent="0" defTabSz="914400" rtl="0" eaLnBrk="0" fontAlgn="base" latinLnBrk="0" hangingPunct="0">
              <a:lnSpc>
                <a:spcPct val="100000"/>
              </a:lnSpc>
              <a:buClrTx/>
              <a:buSzTx/>
              <a:buFontTx/>
              <a:buNone/>
              <a:tabLst/>
              <a:defRPr/>
            </a:pPr>
            <a:r>
              <a:rPr lang="de-DE" dirty="0" err="1"/>
              <a:t>Article</a:t>
            </a:r>
            <a:r>
              <a:rPr lang="de-DE" dirty="0"/>
              <a:t> </a:t>
            </a:r>
            <a:r>
              <a:rPr lang="de-DE" dirty="0" err="1"/>
              <a:t>based</a:t>
            </a:r>
            <a:r>
              <a:rPr lang="de-DE" dirty="0"/>
              <a:t> on Mora, C. et al. (2017) Global </a:t>
            </a:r>
            <a:r>
              <a:rPr lang="de-DE" dirty="0" err="1"/>
              <a:t>risk</a:t>
            </a:r>
            <a:r>
              <a:rPr lang="de-DE" dirty="0"/>
              <a:t> </a:t>
            </a:r>
            <a:r>
              <a:rPr lang="de-DE" dirty="0" err="1"/>
              <a:t>of</a:t>
            </a:r>
            <a:r>
              <a:rPr lang="de-DE" dirty="0"/>
              <a:t> </a:t>
            </a:r>
            <a:r>
              <a:rPr lang="de-DE" dirty="0" err="1"/>
              <a:t>deadly</a:t>
            </a:r>
            <a:r>
              <a:rPr lang="de-DE" dirty="0"/>
              <a:t> </a:t>
            </a:r>
            <a:r>
              <a:rPr lang="de-DE" dirty="0" err="1"/>
              <a:t>heat</a:t>
            </a:r>
            <a:r>
              <a:rPr lang="de-DE" dirty="0"/>
              <a:t>, Nature Climate Change, doi:10.1038/nclimate3322</a:t>
            </a:r>
          </a:p>
          <a:p>
            <a:pPr marL="0" marR="0" lvl="0" indent="0" defTabSz="914400" rtl="0" eaLnBrk="0" fontAlgn="base" latinLnBrk="0" hangingPunct="0">
              <a:lnSpc>
                <a:spcPct val="100000"/>
              </a:lnSpc>
              <a:buClrTx/>
              <a:buSzTx/>
              <a:buFontTx/>
              <a:buNone/>
              <a:tabLst/>
              <a:defRPr/>
            </a:pPr>
            <a:r>
              <a:rPr lang="de-DE" b="1" dirty="0"/>
              <a:t>COPYRIGHT:</a:t>
            </a:r>
            <a:r>
              <a:rPr lang="de-DE" dirty="0"/>
              <a:t> Simple </a:t>
            </a:r>
            <a:r>
              <a:rPr lang="de-DE" dirty="0" err="1"/>
              <a:t>map</a:t>
            </a:r>
            <a:r>
              <a:rPr lang="de-DE" dirty="0"/>
              <a:t> </a:t>
            </a:r>
            <a:r>
              <a:rPr lang="de-DE" dirty="0" err="1"/>
              <a:t>data</a:t>
            </a:r>
            <a:r>
              <a:rPr lang="de-DE" dirty="0"/>
              <a:t> </a:t>
            </a:r>
            <a:r>
              <a:rPr lang="de-DE" dirty="0" err="1"/>
              <a:t>visualization</a:t>
            </a:r>
            <a:r>
              <a:rPr lang="de-DE" dirty="0"/>
              <a:t> after Robert </a:t>
            </a:r>
            <a:r>
              <a:rPr lang="de-DE" dirty="0" err="1"/>
              <a:t>McSweeney</a:t>
            </a:r>
            <a:r>
              <a:rPr lang="de-DE" dirty="0"/>
              <a:t> 19 June 2017, </a:t>
            </a:r>
            <a:r>
              <a:rPr lang="de-DE" dirty="0" err="1"/>
              <a:t>below</a:t>
            </a:r>
            <a:r>
              <a:rPr lang="de-DE" dirty="0"/>
              <a:t> </a:t>
            </a:r>
            <a:r>
              <a:rPr lang="de-DE" dirty="0" err="1"/>
              <a:t>copyright</a:t>
            </a:r>
            <a:r>
              <a:rPr lang="de-DE" dirty="0"/>
              <a:t> </a:t>
            </a:r>
            <a:r>
              <a:rPr lang="de-DE" dirty="0" err="1"/>
              <a:t>threshold</a:t>
            </a:r>
            <a:r>
              <a:rPr lang="de-DE" dirty="0"/>
              <a:t>.</a:t>
            </a:r>
          </a:p>
          <a:p>
            <a:pPr marL="0" marR="0" lvl="0" indent="0" defTabSz="914400" rtl="0" eaLnBrk="0" fontAlgn="base" latinLnBrk="0" hangingPunct="0">
              <a:lnSpc>
                <a:spcPct val="100000"/>
              </a:lnSpc>
              <a:buClrTx/>
              <a:buSzTx/>
              <a:buFontTx/>
              <a:buNone/>
              <a:tabLst/>
              <a:defRPr/>
            </a:pPr>
            <a:r>
              <a:rPr lang="de-DE" b="1" dirty="0"/>
              <a:t>REVIEWED_BY:</a:t>
            </a:r>
            <a:endParaRPr lang="en-US" b="1" dirty="0"/>
          </a:p>
          <a:p>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6</a:t>
            </a:fld>
            <a:endParaRPr lang="de-CH"/>
          </a:p>
        </p:txBody>
      </p:sp>
    </p:spTree>
    <p:extLst>
      <p:ext uri="{BB962C8B-B14F-4D97-AF65-F5344CB8AC3E}">
        <p14:creationId xmlns:p14="http://schemas.microsoft.com/office/powerpoint/2010/main" val="372738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7</a:t>
            </a:fld>
            <a:endParaRPr lang="de-CH"/>
          </a:p>
        </p:txBody>
      </p:sp>
    </p:spTree>
    <p:extLst>
      <p:ext uri="{BB962C8B-B14F-4D97-AF65-F5344CB8AC3E}">
        <p14:creationId xmlns:p14="http://schemas.microsoft.com/office/powerpoint/2010/main" val="277782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8</a:t>
            </a:fld>
            <a:endParaRPr lang="de-CH"/>
          </a:p>
        </p:txBody>
      </p:sp>
    </p:spTree>
    <p:extLst>
      <p:ext uri="{BB962C8B-B14F-4D97-AF65-F5344CB8AC3E}">
        <p14:creationId xmlns:p14="http://schemas.microsoft.com/office/powerpoint/2010/main" val="243583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Option: </a:t>
            </a:r>
            <a:r>
              <a:rPr lang="de-DE" dirty="0" err="1"/>
              <a:t>replace</a:t>
            </a:r>
            <a:r>
              <a:rPr lang="de-DE" dirty="0"/>
              <a:t> top </a:t>
            </a:r>
            <a:endParaRPr lang="de-CH" dirty="0"/>
          </a:p>
        </p:txBody>
      </p:sp>
      <p:sp>
        <p:nvSpPr>
          <p:cNvPr id="4" name="Foliennummernplatzhalter 3"/>
          <p:cNvSpPr>
            <a:spLocks noGrp="1"/>
          </p:cNvSpPr>
          <p:nvPr>
            <p:ph type="sldNum" sz="quarter" idx="10"/>
          </p:nvPr>
        </p:nvSpPr>
        <p:spPr/>
        <p:txBody>
          <a:bodyPr/>
          <a:lstStyle/>
          <a:p>
            <a:fld id="{550BA0D9-B797-4B33-9248-7771BFA5AEF3}" type="slidenum">
              <a:rPr lang="de-CH" smtClean="0"/>
              <a:t>9</a:t>
            </a:fld>
            <a:endParaRPr lang="de-CH"/>
          </a:p>
        </p:txBody>
      </p:sp>
    </p:spTree>
    <p:extLst>
      <p:ext uri="{BB962C8B-B14F-4D97-AF65-F5344CB8AC3E}">
        <p14:creationId xmlns:p14="http://schemas.microsoft.com/office/powerpoint/2010/main" val="57181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0E456919-D7A5-4A2E-8A43-7469F2DE91C0}" type="datetimeFigureOut">
              <a:rPr lang="de-CH" smtClean="0"/>
              <a:t>17.03.2021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590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E456919-D7A5-4A2E-8A43-7469F2DE91C0}" type="datetimeFigureOut">
              <a:rPr lang="de-CH" smtClean="0"/>
              <a:t>17.03.2021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91912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E456919-D7A5-4A2E-8A43-7469F2DE91C0}" type="datetimeFigureOut">
              <a:rPr lang="de-CH" smtClean="0"/>
              <a:t>17.03.2021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329009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0E456919-D7A5-4A2E-8A43-7469F2DE91C0}" type="datetimeFigureOut">
              <a:rPr lang="de-CH" smtClean="0"/>
              <a:t>17.03.2021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40972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0E456919-D7A5-4A2E-8A43-7469F2DE91C0}" type="datetimeFigureOut">
              <a:rPr lang="de-CH" smtClean="0"/>
              <a:t>17.03.2021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14295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0E456919-D7A5-4A2E-8A43-7469F2DE91C0}" type="datetimeFigureOut">
              <a:rPr lang="de-CH" smtClean="0"/>
              <a:t>17.03.2021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367927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0E456919-D7A5-4A2E-8A43-7469F2DE91C0}" type="datetimeFigureOut">
              <a:rPr lang="de-CH" smtClean="0"/>
              <a:t>17.03.2021</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221285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0E456919-D7A5-4A2E-8A43-7469F2DE91C0}" type="datetimeFigureOut">
              <a:rPr lang="de-CH" smtClean="0"/>
              <a:t>17.03.2021</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24379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456919-D7A5-4A2E-8A43-7469F2DE91C0}" type="datetimeFigureOut">
              <a:rPr lang="de-CH" smtClean="0"/>
              <a:t>17.03.2021</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310089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E456919-D7A5-4A2E-8A43-7469F2DE91C0}" type="datetimeFigureOut">
              <a:rPr lang="de-CH" smtClean="0"/>
              <a:t>17.03.2021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81895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E456919-D7A5-4A2E-8A43-7469F2DE91C0}" type="datetimeFigureOut">
              <a:rPr lang="de-CH" smtClean="0"/>
              <a:t>17.03.2021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8462212-39E2-431C-83A0-0A9A699F896F}" type="slidenum">
              <a:rPr lang="de-CH" smtClean="0"/>
              <a:t>‹Nr.›</a:t>
            </a:fld>
            <a:endParaRPr lang="de-CH"/>
          </a:p>
        </p:txBody>
      </p:sp>
    </p:spTree>
    <p:extLst>
      <p:ext uri="{BB962C8B-B14F-4D97-AF65-F5344CB8AC3E}">
        <p14:creationId xmlns:p14="http://schemas.microsoft.com/office/powerpoint/2010/main" val="166497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56919-D7A5-4A2E-8A43-7469F2DE91C0}" type="datetimeFigureOut">
              <a:rPr lang="de-CH" smtClean="0"/>
              <a:t>17.03.2021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62212-39E2-431C-83A0-0A9A699F896F}" type="slidenum">
              <a:rPr lang="de-CH" smtClean="0"/>
              <a:t>‹Nr.›</a:t>
            </a:fld>
            <a:endParaRPr lang="de-CH"/>
          </a:p>
        </p:txBody>
      </p:sp>
    </p:spTree>
    <p:extLst>
      <p:ext uri="{BB962C8B-B14F-4D97-AF65-F5344CB8AC3E}">
        <p14:creationId xmlns:p14="http://schemas.microsoft.com/office/powerpoint/2010/main" val="160703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6.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Temperature</a:t>
            </a:r>
            <a:r>
              <a:rPr lang="de-CH" dirty="0"/>
              <a:t> 1850-2020</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0" y="1708128"/>
            <a:ext cx="9258375" cy="5050023"/>
          </a:xfrm>
        </p:spPr>
      </p:pic>
    </p:spTree>
    <p:extLst>
      <p:ext uri="{BB962C8B-B14F-4D97-AF65-F5344CB8AC3E}">
        <p14:creationId xmlns:p14="http://schemas.microsoft.com/office/powerpoint/2010/main" val="316736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Temperature</a:t>
            </a:r>
            <a:r>
              <a:rPr lang="de-CH" dirty="0"/>
              <a:t> 9300BCE - 2020</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0" y="1708128"/>
            <a:ext cx="9258375" cy="5050022"/>
          </a:xfrm>
        </p:spPr>
      </p:pic>
    </p:spTree>
    <p:extLst>
      <p:ext uri="{BB962C8B-B14F-4D97-AF65-F5344CB8AC3E}">
        <p14:creationId xmlns:p14="http://schemas.microsoft.com/office/powerpoint/2010/main" val="371447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Temperature</a:t>
            </a:r>
            <a:r>
              <a:rPr lang="de-CH" dirty="0"/>
              <a:t> 800.000 </a:t>
            </a:r>
            <a:r>
              <a:rPr lang="de-CH" dirty="0" err="1"/>
              <a:t>years</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1" y="1708128"/>
            <a:ext cx="9258373" cy="5050022"/>
          </a:xfrm>
        </p:spPr>
      </p:pic>
    </p:spTree>
    <p:extLst>
      <p:ext uri="{BB962C8B-B14F-4D97-AF65-F5344CB8AC3E}">
        <p14:creationId xmlns:p14="http://schemas.microsoft.com/office/powerpoint/2010/main" val="79025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Annual CO</a:t>
            </a:r>
            <a:r>
              <a:rPr lang="de-CH" baseline="-25000" dirty="0"/>
              <a:t>2</a:t>
            </a:r>
            <a:r>
              <a:rPr lang="de-CH" dirty="0"/>
              <a:t> </a:t>
            </a:r>
            <a:r>
              <a:rPr lang="de-CH" dirty="0" err="1"/>
              <a:t>emissions</a:t>
            </a:r>
            <a:r>
              <a:rPr lang="de-CH" dirty="0"/>
              <a:t> 1960-2020</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1" y="1708128"/>
            <a:ext cx="9258373" cy="5050021"/>
          </a:xfrm>
        </p:spPr>
      </p:pic>
    </p:spTree>
    <p:extLst>
      <p:ext uri="{BB962C8B-B14F-4D97-AF65-F5344CB8AC3E}">
        <p14:creationId xmlns:p14="http://schemas.microsoft.com/office/powerpoint/2010/main" val="246991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4156"/>
            <a:ext cx="10515600" cy="1325563"/>
          </a:xfrm>
        </p:spPr>
        <p:txBody>
          <a:bodyPr/>
          <a:lstStyle/>
          <a:p>
            <a:r>
              <a:rPr lang="de-DE" dirty="0"/>
              <a:t>2 </a:t>
            </a:r>
            <a:r>
              <a:rPr lang="de-DE" dirty="0" err="1"/>
              <a:t>Slides</a:t>
            </a:r>
            <a:r>
              <a:rPr lang="de-DE" dirty="0"/>
              <a:t> </a:t>
            </a:r>
            <a:r>
              <a:rPr lang="de-DE" dirty="0" err="1"/>
              <a:t>for</a:t>
            </a:r>
            <a:r>
              <a:rPr lang="de-DE" dirty="0"/>
              <a:t> Future: The Problem</a:t>
            </a:r>
            <a:endParaRPr lang="de-CH" dirty="0"/>
          </a:p>
        </p:txBody>
      </p:sp>
      <p:grpSp>
        <p:nvGrpSpPr>
          <p:cNvPr id="15" name="Gruppieren 14"/>
          <p:cNvGrpSpPr/>
          <p:nvPr/>
        </p:nvGrpSpPr>
        <p:grpSpPr>
          <a:xfrm>
            <a:off x="9865895" y="110521"/>
            <a:ext cx="2158365" cy="308865"/>
            <a:chOff x="4162223" y="3200400"/>
            <a:chExt cx="3867553" cy="553453"/>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t="38362" b="33461"/>
            <a:stretch/>
          </p:blipFill>
          <p:spPr>
            <a:xfrm>
              <a:off x="4162223" y="3200400"/>
              <a:ext cx="3867553" cy="55345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657" y="3324957"/>
              <a:ext cx="3572685" cy="304338"/>
            </a:xfrm>
            <a:prstGeom prst="rect">
              <a:avLst/>
            </a:prstGeom>
          </p:spPr>
        </p:pic>
      </p:grpSp>
      <p:sp>
        <p:nvSpPr>
          <p:cNvPr id="16" name="Textfeld 15"/>
          <p:cNvSpPr txBox="1"/>
          <p:nvPr/>
        </p:nvSpPr>
        <p:spPr>
          <a:xfrm>
            <a:off x="10485584" y="356249"/>
            <a:ext cx="1618135" cy="307777"/>
          </a:xfrm>
          <a:prstGeom prst="rect">
            <a:avLst/>
          </a:prstGeom>
          <a:noFill/>
        </p:spPr>
        <p:txBody>
          <a:bodyPr wrap="none" rtlCol="0">
            <a:spAutoFit/>
          </a:bodyPr>
          <a:lstStyle/>
          <a:p>
            <a:r>
              <a:rPr lang="de-DE" sz="1400" dirty="0"/>
              <a:t>scientists4future.ch</a:t>
            </a:r>
            <a:endParaRPr lang="de-CH" sz="1400" dirty="0"/>
          </a:p>
        </p:txBody>
      </p:sp>
      <p:grpSp>
        <p:nvGrpSpPr>
          <p:cNvPr id="9" name="Gruppieren 8">
            <a:extLst>
              <a:ext uri="{FF2B5EF4-FFF2-40B4-BE49-F238E27FC236}">
                <a16:creationId xmlns:a16="http://schemas.microsoft.com/office/drawing/2014/main" id="{8650014D-8A11-4CC4-BD1F-57D92BB7DBB2}"/>
              </a:ext>
            </a:extLst>
          </p:cNvPr>
          <p:cNvGrpSpPr/>
          <p:nvPr/>
        </p:nvGrpSpPr>
        <p:grpSpPr>
          <a:xfrm>
            <a:off x="1799798" y="1068887"/>
            <a:ext cx="8592403" cy="5180773"/>
            <a:chOff x="0" y="158934"/>
            <a:chExt cx="9144000" cy="5513357"/>
          </a:xfrm>
        </p:grpSpPr>
        <p:pic>
          <p:nvPicPr>
            <p:cNvPr id="10" name="Picture 1">
              <a:extLst>
                <a:ext uri="{FF2B5EF4-FFF2-40B4-BE49-F238E27FC236}">
                  <a16:creationId xmlns:a16="http://schemas.microsoft.com/office/drawing/2014/main" id="{8D09C500-91F2-4D8A-9394-2091A0A060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710150"/>
              <a:ext cx="9144000" cy="2962141"/>
            </a:xfrm>
            <a:prstGeom prst="rect">
              <a:avLst/>
            </a:prstGeom>
          </p:spPr>
        </p:pic>
        <p:pic>
          <p:nvPicPr>
            <p:cNvPr id="11" name="Picture 7">
              <a:extLst>
                <a:ext uri="{FF2B5EF4-FFF2-40B4-BE49-F238E27FC236}">
                  <a16:creationId xmlns:a16="http://schemas.microsoft.com/office/drawing/2014/main" id="{F9703CE2-8D36-4ED1-B200-4D19E0F791C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765682"/>
              <a:ext cx="9144000" cy="2437787"/>
            </a:xfrm>
            <a:prstGeom prst="rect">
              <a:avLst/>
            </a:prstGeom>
          </p:spPr>
        </p:pic>
        <p:sp>
          <p:nvSpPr>
            <p:cNvPr id="12" name="Rectangle 3">
              <a:extLst>
                <a:ext uri="{FF2B5EF4-FFF2-40B4-BE49-F238E27FC236}">
                  <a16:creationId xmlns:a16="http://schemas.microsoft.com/office/drawing/2014/main" id="{96CCF9EA-32F2-436D-A27A-5C01FE80B5E1}"/>
                </a:ext>
              </a:extLst>
            </p:cNvPr>
            <p:cNvSpPr/>
            <p:nvPr/>
          </p:nvSpPr>
          <p:spPr>
            <a:xfrm>
              <a:off x="0" y="158934"/>
              <a:ext cx="9144000" cy="681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182880" algn="ctr">
                <a:spcAft>
                  <a:spcPts val="200"/>
                </a:spcAft>
              </a:pPr>
              <a:r>
                <a:rPr lang="de-DE" sz="2400" dirty="0">
                  <a:solidFill>
                    <a:prstClr val="white"/>
                  </a:solidFill>
                  <a:effectLst>
                    <a:outerShdw blurRad="63500" dist="25400" dir="5400000" algn="t" rotWithShape="0">
                      <a:prstClr val="black">
                        <a:alpha val="25000"/>
                      </a:prstClr>
                    </a:outerShdw>
                  </a:effectLst>
                  <a:latin typeface="+mj-lt"/>
                </a:rPr>
                <a:t>McCarthy-Glacier (Alaska)</a:t>
              </a:r>
              <a:endParaRPr lang="de-DE" sz="2400" dirty="0">
                <a:solidFill>
                  <a:prstClr val="white"/>
                </a:solidFill>
                <a:latin typeface="+mj-lt"/>
                <a:ea typeface="Lato"/>
                <a:cs typeface="Lato"/>
              </a:endParaRPr>
            </a:p>
          </p:txBody>
        </p:sp>
      </p:grpSp>
      <p:sp>
        <p:nvSpPr>
          <p:cNvPr id="19" name="Title 2">
            <a:extLst>
              <a:ext uri="{FF2B5EF4-FFF2-40B4-BE49-F238E27FC236}">
                <a16:creationId xmlns:a16="http://schemas.microsoft.com/office/drawing/2014/main" id="{9D5D1B9A-379F-4CC8-910B-280A2125B51F}"/>
              </a:ext>
            </a:extLst>
          </p:cNvPr>
          <p:cNvSpPr txBox="1">
            <a:spLocks/>
          </p:cNvSpPr>
          <p:nvPr/>
        </p:nvSpPr>
        <p:spPr bwMode="auto">
          <a:xfrm>
            <a:off x="2901448" y="6096338"/>
            <a:ext cx="5936776" cy="93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de-DE" altLang="de-DE" sz="2400" b="1" dirty="0">
                <a:solidFill>
                  <a:srgbClr val="C00000"/>
                </a:solidFill>
              </a:rPr>
              <a:t>Not </a:t>
            </a:r>
            <a:r>
              <a:rPr lang="de-DE" altLang="de-DE" sz="2400" b="1" dirty="0" err="1">
                <a:solidFill>
                  <a:srgbClr val="C00000"/>
                </a:solidFill>
              </a:rPr>
              <a:t>really</a:t>
            </a:r>
            <a:r>
              <a:rPr lang="de-DE" altLang="de-DE" sz="2400" b="1" dirty="0">
                <a:solidFill>
                  <a:srgbClr val="C00000"/>
                </a:solidFill>
              </a:rPr>
              <a:t> a </a:t>
            </a:r>
            <a:r>
              <a:rPr lang="de-DE" altLang="de-DE" sz="2400" b="1" dirty="0" err="1">
                <a:solidFill>
                  <a:srgbClr val="C00000"/>
                </a:solidFill>
              </a:rPr>
              <a:t>problem</a:t>
            </a:r>
            <a:r>
              <a:rPr lang="de-DE" altLang="de-DE" sz="2400" b="1" dirty="0">
                <a:solidFill>
                  <a:srgbClr val="C00000"/>
                </a:solidFill>
              </a:rPr>
              <a:t> </a:t>
            </a:r>
            <a:r>
              <a:rPr lang="de-DE" altLang="de-DE" sz="2400" b="1" dirty="0" err="1">
                <a:solidFill>
                  <a:srgbClr val="C00000"/>
                </a:solidFill>
              </a:rPr>
              <a:t>for</a:t>
            </a:r>
            <a:r>
              <a:rPr lang="de-DE" altLang="de-DE" sz="2400" b="1" dirty="0">
                <a:solidFill>
                  <a:srgbClr val="C00000"/>
                </a:solidFill>
              </a:rPr>
              <a:t> „</a:t>
            </a:r>
            <a:r>
              <a:rPr lang="de-DE" altLang="de-DE" sz="2400" b="1" dirty="0" err="1">
                <a:solidFill>
                  <a:srgbClr val="C00000"/>
                </a:solidFill>
              </a:rPr>
              <a:t>the</a:t>
            </a:r>
            <a:r>
              <a:rPr lang="de-DE" altLang="de-DE" sz="2400" b="1" dirty="0">
                <a:solidFill>
                  <a:srgbClr val="C00000"/>
                </a:solidFill>
              </a:rPr>
              <a:t> planet“, but…</a:t>
            </a:r>
            <a:endParaRPr lang="de-DE" sz="2400" b="1" dirty="0">
              <a:solidFill>
                <a:srgbClr val="C00000"/>
              </a:solidFill>
            </a:endParaRPr>
          </a:p>
        </p:txBody>
      </p:sp>
    </p:spTree>
    <p:extLst>
      <p:ext uri="{BB962C8B-B14F-4D97-AF65-F5344CB8AC3E}">
        <p14:creationId xmlns:p14="http://schemas.microsoft.com/office/powerpoint/2010/main" val="19920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4156"/>
            <a:ext cx="10515600" cy="1325563"/>
          </a:xfrm>
        </p:spPr>
        <p:txBody>
          <a:bodyPr/>
          <a:lstStyle/>
          <a:p>
            <a:r>
              <a:rPr lang="de-DE" dirty="0"/>
              <a:t>2 </a:t>
            </a:r>
            <a:r>
              <a:rPr lang="de-DE" dirty="0" err="1"/>
              <a:t>Slides</a:t>
            </a:r>
            <a:r>
              <a:rPr lang="de-DE" dirty="0"/>
              <a:t> </a:t>
            </a:r>
            <a:r>
              <a:rPr lang="de-DE" dirty="0" err="1"/>
              <a:t>for</a:t>
            </a:r>
            <a:r>
              <a:rPr lang="de-DE" dirty="0"/>
              <a:t> Future: The Problem</a:t>
            </a:r>
            <a:endParaRPr lang="de-CH" dirty="0"/>
          </a:p>
        </p:txBody>
      </p:sp>
      <p:grpSp>
        <p:nvGrpSpPr>
          <p:cNvPr id="15" name="Gruppieren 14"/>
          <p:cNvGrpSpPr/>
          <p:nvPr/>
        </p:nvGrpSpPr>
        <p:grpSpPr>
          <a:xfrm>
            <a:off x="9865895" y="110521"/>
            <a:ext cx="2158365" cy="308865"/>
            <a:chOff x="4162223" y="3200400"/>
            <a:chExt cx="3867553" cy="553453"/>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t="38362" b="33461"/>
            <a:stretch/>
          </p:blipFill>
          <p:spPr>
            <a:xfrm>
              <a:off x="4162223" y="3200400"/>
              <a:ext cx="3867553" cy="55345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657" y="3324957"/>
              <a:ext cx="3572685" cy="304338"/>
            </a:xfrm>
            <a:prstGeom prst="rect">
              <a:avLst/>
            </a:prstGeom>
          </p:spPr>
        </p:pic>
      </p:grpSp>
      <p:sp>
        <p:nvSpPr>
          <p:cNvPr id="16" name="Textfeld 15"/>
          <p:cNvSpPr txBox="1"/>
          <p:nvPr/>
        </p:nvSpPr>
        <p:spPr>
          <a:xfrm>
            <a:off x="10485584" y="356249"/>
            <a:ext cx="1618135" cy="307777"/>
          </a:xfrm>
          <a:prstGeom prst="rect">
            <a:avLst/>
          </a:prstGeom>
          <a:noFill/>
        </p:spPr>
        <p:txBody>
          <a:bodyPr wrap="none" rtlCol="0">
            <a:spAutoFit/>
          </a:bodyPr>
          <a:lstStyle/>
          <a:p>
            <a:r>
              <a:rPr lang="de-DE" sz="1400" dirty="0"/>
              <a:t>scientists4future.ch</a:t>
            </a:r>
            <a:endParaRPr lang="de-CH" sz="1400" dirty="0"/>
          </a:p>
        </p:txBody>
      </p:sp>
      <p:pic>
        <p:nvPicPr>
          <p:cNvPr id="18" name="Picture 2">
            <a:extLst>
              <a:ext uri="{FF2B5EF4-FFF2-40B4-BE49-F238E27FC236}">
                <a16:creationId xmlns:a16="http://schemas.microsoft.com/office/drawing/2014/main" id="{1323CFEE-011D-4B34-9825-1B8A0BED7A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913" y="1201407"/>
            <a:ext cx="8698173" cy="5434129"/>
          </a:xfrm>
          <a:prstGeom prst="rect">
            <a:avLst/>
          </a:prstGeom>
        </p:spPr>
      </p:pic>
      <p:grpSp>
        <p:nvGrpSpPr>
          <p:cNvPr id="17" name="Group 23">
            <a:extLst>
              <a:ext uri="{FF2B5EF4-FFF2-40B4-BE49-F238E27FC236}">
                <a16:creationId xmlns:a16="http://schemas.microsoft.com/office/drawing/2014/main" id="{8C8F0BEC-E30E-4E2D-B40D-F114322ECD55}"/>
              </a:ext>
            </a:extLst>
          </p:cNvPr>
          <p:cNvGrpSpPr/>
          <p:nvPr/>
        </p:nvGrpSpPr>
        <p:grpSpPr>
          <a:xfrm>
            <a:off x="4730900" y="4908977"/>
            <a:ext cx="833567" cy="1454685"/>
            <a:chOff x="5623499" y="4278987"/>
            <a:chExt cx="833567" cy="1454685"/>
          </a:xfrm>
        </p:grpSpPr>
        <p:pic>
          <p:nvPicPr>
            <p:cNvPr id="19" name="Picture 22">
              <a:extLst>
                <a:ext uri="{FF2B5EF4-FFF2-40B4-BE49-F238E27FC236}">
                  <a16:creationId xmlns:a16="http://schemas.microsoft.com/office/drawing/2014/main" id="{05E9F399-449E-49B2-BC4F-90A45EF091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3499" y="4435843"/>
              <a:ext cx="345933" cy="1140973"/>
            </a:xfrm>
            <a:prstGeom prst="rect">
              <a:avLst/>
            </a:prstGeom>
          </p:spPr>
        </p:pic>
        <p:sp>
          <p:nvSpPr>
            <p:cNvPr id="20" name="Textfeld 8">
              <a:extLst>
                <a:ext uri="{FF2B5EF4-FFF2-40B4-BE49-F238E27FC236}">
                  <a16:creationId xmlns:a16="http://schemas.microsoft.com/office/drawing/2014/main" id="{96A08D77-8F97-41EE-960D-6D2EA3265658}"/>
                </a:ext>
              </a:extLst>
            </p:cNvPr>
            <p:cNvSpPr txBox="1"/>
            <p:nvPr/>
          </p:nvSpPr>
          <p:spPr>
            <a:xfrm>
              <a:off x="5969432" y="4278987"/>
              <a:ext cx="487634" cy="300082"/>
            </a:xfrm>
            <a:prstGeom prst="rect">
              <a:avLst/>
            </a:prstGeom>
            <a:noFill/>
          </p:spPr>
          <p:txBody>
            <a:bodyPr wrap="none" rtlCol="0">
              <a:spAutoFit/>
            </a:bodyPr>
            <a:lstStyle/>
            <a:p>
              <a:r>
                <a:rPr lang="de-DE" sz="1350" b="0" dirty="0">
                  <a:solidFill>
                    <a:schemeClr val="tx1">
                      <a:lumMod val="65000"/>
                      <a:lumOff val="35000"/>
                    </a:schemeClr>
                  </a:solidFill>
                  <a:latin typeface="+mj-lt"/>
                </a:rPr>
                <a:t>365</a:t>
              </a:r>
            </a:p>
          </p:txBody>
        </p:sp>
        <p:sp>
          <p:nvSpPr>
            <p:cNvPr id="21" name="Textfeld 9">
              <a:extLst>
                <a:ext uri="{FF2B5EF4-FFF2-40B4-BE49-F238E27FC236}">
                  <a16:creationId xmlns:a16="http://schemas.microsoft.com/office/drawing/2014/main" id="{2759BE80-89C0-42E7-84E8-B04A17CAD05F}"/>
                </a:ext>
              </a:extLst>
            </p:cNvPr>
            <p:cNvSpPr txBox="1"/>
            <p:nvPr/>
          </p:nvSpPr>
          <p:spPr>
            <a:xfrm>
              <a:off x="5969432" y="5433590"/>
              <a:ext cx="295274" cy="300082"/>
            </a:xfrm>
            <a:prstGeom prst="rect">
              <a:avLst/>
            </a:prstGeom>
            <a:noFill/>
          </p:spPr>
          <p:txBody>
            <a:bodyPr wrap="none" rtlCol="0">
              <a:spAutoFit/>
            </a:bodyPr>
            <a:lstStyle/>
            <a:p>
              <a:r>
                <a:rPr lang="de-DE" sz="1350" b="0" dirty="0">
                  <a:solidFill>
                    <a:schemeClr val="tx1">
                      <a:lumMod val="65000"/>
                      <a:lumOff val="35000"/>
                    </a:schemeClr>
                  </a:solidFill>
                  <a:latin typeface="+mj-lt"/>
                </a:rPr>
                <a:t>0</a:t>
              </a:r>
            </a:p>
          </p:txBody>
        </p:sp>
      </p:grpSp>
      <p:sp>
        <p:nvSpPr>
          <p:cNvPr id="23" name="Textfeld 10">
            <a:extLst>
              <a:ext uri="{FF2B5EF4-FFF2-40B4-BE49-F238E27FC236}">
                <a16:creationId xmlns:a16="http://schemas.microsoft.com/office/drawing/2014/main" id="{E4A1A352-5510-454A-AA71-ABACB2876ED2}"/>
              </a:ext>
            </a:extLst>
          </p:cNvPr>
          <p:cNvSpPr txBox="1"/>
          <p:nvPr/>
        </p:nvSpPr>
        <p:spPr>
          <a:xfrm>
            <a:off x="6949903" y="6335454"/>
            <a:ext cx="3429337" cy="300082"/>
          </a:xfrm>
          <a:prstGeom prst="rect">
            <a:avLst/>
          </a:prstGeom>
          <a:noFill/>
        </p:spPr>
        <p:txBody>
          <a:bodyPr wrap="none" rtlCol="0">
            <a:spAutoFit/>
          </a:bodyPr>
          <a:lstStyle/>
          <a:p>
            <a:r>
              <a:rPr lang="de-DE" sz="1350" b="0" dirty="0">
                <a:solidFill>
                  <a:schemeClr val="tx1">
                    <a:lumMod val="65000"/>
                    <a:lumOff val="35000"/>
                  </a:schemeClr>
                </a:solidFill>
                <a:latin typeface="+mj-lt"/>
              </a:rPr>
              <a:t>(IPCC RCP 8.5 </a:t>
            </a:r>
            <a:r>
              <a:rPr lang="de-DE" sz="1350" b="0" dirty="0" err="1">
                <a:solidFill>
                  <a:schemeClr val="tx1">
                    <a:lumMod val="65000"/>
                    <a:lumOff val="35000"/>
                  </a:schemeClr>
                </a:solidFill>
                <a:latin typeface="+mj-lt"/>
              </a:rPr>
              <a:t>for</a:t>
            </a:r>
            <a:r>
              <a:rPr lang="de-DE" sz="1350" b="0" dirty="0">
                <a:solidFill>
                  <a:schemeClr val="tx1">
                    <a:lumMod val="65000"/>
                    <a:lumOff val="35000"/>
                  </a:schemeClr>
                </a:solidFill>
                <a:latin typeface="+mj-lt"/>
              </a:rPr>
              <a:t> 2100, after Mora et al., 2017)</a:t>
            </a:r>
          </a:p>
        </p:txBody>
      </p:sp>
      <p:sp>
        <p:nvSpPr>
          <p:cNvPr id="3" name="Textfeld 2">
            <a:extLst>
              <a:ext uri="{FF2B5EF4-FFF2-40B4-BE49-F238E27FC236}">
                <a16:creationId xmlns:a16="http://schemas.microsoft.com/office/drawing/2014/main" id="{5BC9BEDC-8F08-4515-BD6B-3A2870BBC932}"/>
              </a:ext>
            </a:extLst>
          </p:cNvPr>
          <p:cNvSpPr txBox="1"/>
          <p:nvPr/>
        </p:nvSpPr>
        <p:spPr>
          <a:xfrm>
            <a:off x="3370997" y="1367659"/>
            <a:ext cx="4879093" cy="584775"/>
          </a:xfrm>
          <a:prstGeom prst="rect">
            <a:avLst/>
          </a:prstGeom>
          <a:solidFill>
            <a:srgbClr val="B2B2B2">
              <a:alpha val="40000"/>
            </a:srgbClr>
          </a:solidFill>
        </p:spPr>
        <p:txBody>
          <a:bodyPr wrap="none" rtlCol="0">
            <a:spAutoFit/>
          </a:bodyPr>
          <a:lstStyle/>
          <a:p>
            <a:r>
              <a:rPr lang="en-GB" sz="3200" dirty="0"/>
              <a:t>Days of deadly heat in 2100 </a:t>
            </a:r>
          </a:p>
        </p:txBody>
      </p:sp>
    </p:spTree>
    <p:extLst>
      <p:ext uri="{BB962C8B-B14F-4D97-AF65-F5344CB8AC3E}">
        <p14:creationId xmlns:p14="http://schemas.microsoft.com/office/powerpoint/2010/main" val="107810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4156"/>
            <a:ext cx="10515600" cy="1325563"/>
          </a:xfrm>
        </p:spPr>
        <p:txBody>
          <a:bodyPr/>
          <a:lstStyle/>
          <a:p>
            <a:r>
              <a:rPr lang="de-DE" dirty="0"/>
              <a:t>2 </a:t>
            </a:r>
            <a:r>
              <a:rPr lang="de-DE" dirty="0" err="1"/>
              <a:t>Slides</a:t>
            </a:r>
            <a:r>
              <a:rPr lang="de-DE" dirty="0"/>
              <a:t> </a:t>
            </a:r>
            <a:r>
              <a:rPr lang="de-DE" dirty="0" err="1"/>
              <a:t>for</a:t>
            </a:r>
            <a:r>
              <a:rPr lang="de-DE" dirty="0"/>
              <a:t> Future: The Problem</a:t>
            </a:r>
            <a:endParaRPr lang="de-CH" dirty="0"/>
          </a:p>
        </p:txBody>
      </p:sp>
      <p:grpSp>
        <p:nvGrpSpPr>
          <p:cNvPr id="15" name="Gruppieren 14"/>
          <p:cNvGrpSpPr/>
          <p:nvPr/>
        </p:nvGrpSpPr>
        <p:grpSpPr>
          <a:xfrm>
            <a:off x="9865895" y="110521"/>
            <a:ext cx="2158365" cy="308865"/>
            <a:chOff x="4162223" y="3200400"/>
            <a:chExt cx="3867553" cy="553453"/>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t="38362" b="33461"/>
            <a:stretch/>
          </p:blipFill>
          <p:spPr>
            <a:xfrm>
              <a:off x="4162223" y="3200400"/>
              <a:ext cx="3867553" cy="55345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657" y="3324957"/>
              <a:ext cx="3572685" cy="304338"/>
            </a:xfrm>
            <a:prstGeom prst="rect">
              <a:avLst/>
            </a:prstGeom>
          </p:spPr>
        </p:pic>
      </p:grpSp>
      <p:sp>
        <p:nvSpPr>
          <p:cNvPr id="16" name="Textfeld 15"/>
          <p:cNvSpPr txBox="1"/>
          <p:nvPr/>
        </p:nvSpPr>
        <p:spPr>
          <a:xfrm>
            <a:off x="10485584" y="356249"/>
            <a:ext cx="1618135" cy="307777"/>
          </a:xfrm>
          <a:prstGeom prst="rect">
            <a:avLst/>
          </a:prstGeom>
          <a:noFill/>
        </p:spPr>
        <p:txBody>
          <a:bodyPr wrap="none" rtlCol="0">
            <a:spAutoFit/>
          </a:bodyPr>
          <a:lstStyle/>
          <a:p>
            <a:r>
              <a:rPr lang="de-DE" sz="1400" dirty="0"/>
              <a:t>scientists4future.ch</a:t>
            </a:r>
            <a:endParaRPr lang="de-CH" sz="1400" dirty="0"/>
          </a:p>
        </p:txBody>
      </p:sp>
      <p:pic>
        <p:nvPicPr>
          <p:cNvPr id="22" name="Grafik 21">
            <a:extLst>
              <a:ext uri="{FF2B5EF4-FFF2-40B4-BE49-F238E27FC236}">
                <a16:creationId xmlns:a16="http://schemas.microsoft.com/office/drawing/2014/main" id="{49E054AE-0EBB-406E-B828-CA5FBF908C29}"/>
              </a:ext>
            </a:extLst>
          </p:cNvPr>
          <p:cNvPicPr>
            <a:picLocks noChangeAspect="1"/>
          </p:cNvPicPr>
          <p:nvPr/>
        </p:nvPicPr>
        <p:blipFill>
          <a:blip r:embed="rId5">
            <a:lum/>
            <a:alphaModFix/>
          </a:blip>
          <a:srcRect/>
          <a:stretch>
            <a:fillRect/>
          </a:stretch>
        </p:blipFill>
        <p:spPr>
          <a:xfrm>
            <a:off x="3548933" y="908820"/>
            <a:ext cx="6087869" cy="5592931"/>
          </a:xfrm>
          <a:prstGeom prst="rect">
            <a:avLst/>
          </a:prstGeom>
        </p:spPr>
      </p:pic>
      <p:sp>
        <p:nvSpPr>
          <p:cNvPr id="24" name="Textfeld 23">
            <a:extLst>
              <a:ext uri="{FF2B5EF4-FFF2-40B4-BE49-F238E27FC236}">
                <a16:creationId xmlns:a16="http://schemas.microsoft.com/office/drawing/2014/main" id="{2C3FDA41-A4A2-4150-B5EB-A0331FCCE580}"/>
              </a:ext>
            </a:extLst>
          </p:cNvPr>
          <p:cNvSpPr txBox="1"/>
          <p:nvPr/>
        </p:nvSpPr>
        <p:spPr>
          <a:xfrm>
            <a:off x="1321685" y="6501751"/>
            <a:ext cx="9865800" cy="602640"/>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pPr>
            <a:r>
              <a:rPr lang="en-US" sz="1400" b="0" i="0" u="none" strike="noStrike" kern="1200" cap="none" dirty="0">
                <a:ln>
                  <a:noFill/>
                </a:ln>
                <a:latin typeface="Liberation Sans" pitchFamily="18"/>
                <a:ea typeface="Noto Sans CJK SC" pitchFamily="2"/>
                <a:cs typeface="Lohit Devanagari" pitchFamily="2"/>
              </a:rPr>
              <a:t>https://www.theguardian.com/environment/2019/may/18/climate-crisis-heat-is-on-global-heating-four-degrees-2100-change-way-we-live</a:t>
            </a:r>
          </a:p>
        </p:txBody>
      </p:sp>
      <p:sp>
        <p:nvSpPr>
          <p:cNvPr id="25" name="Textfeld 24">
            <a:extLst>
              <a:ext uri="{FF2B5EF4-FFF2-40B4-BE49-F238E27FC236}">
                <a16:creationId xmlns:a16="http://schemas.microsoft.com/office/drawing/2014/main" id="{F1CEDF2C-A9EA-43E3-9734-59B9FDE3570F}"/>
              </a:ext>
            </a:extLst>
          </p:cNvPr>
          <p:cNvSpPr txBox="1"/>
          <p:nvPr/>
        </p:nvSpPr>
        <p:spPr>
          <a:xfrm>
            <a:off x="371823" y="2674233"/>
            <a:ext cx="2920223" cy="2062103"/>
          </a:xfrm>
          <a:prstGeom prst="rect">
            <a:avLst/>
          </a:prstGeom>
          <a:noFill/>
        </p:spPr>
        <p:txBody>
          <a:bodyPr wrap="none" rtlCol="0">
            <a:spAutoFit/>
          </a:bodyPr>
          <a:lstStyle/>
          <a:p>
            <a:pPr algn="ctr"/>
            <a:r>
              <a:rPr lang="en-GB" sz="3200" dirty="0"/>
              <a:t>Possible</a:t>
            </a:r>
          </a:p>
          <a:p>
            <a:pPr algn="ctr"/>
            <a:r>
              <a:rPr lang="en-GB" sz="3200" dirty="0"/>
              <a:t>consequences</a:t>
            </a:r>
          </a:p>
          <a:p>
            <a:pPr algn="ctr"/>
            <a:r>
              <a:rPr lang="en-GB" sz="3200" dirty="0"/>
              <a:t>for +4°C average</a:t>
            </a:r>
          </a:p>
          <a:p>
            <a:pPr algn="ctr"/>
            <a:r>
              <a:rPr lang="en-GB" sz="3200" dirty="0"/>
              <a:t>in 2100: </a:t>
            </a:r>
          </a:p>
        </p:txBody>
      </p:sp>
    </p:spTree>
    <p:extLst>
      <p:ext uri="{BB962C8B-B14F-4D97-AF65-F5344CB8AC3E}">
        <p14:creationId xmlns:p14="http://schemas.microsoft.com/office/powerpoint/2010/main" val="336848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4156"/>
            <a:ext cx="10515600" cy="1325563"/>
          </a:xfrm>
        </p:spPr>
        <p:txBody>
          <a:bodyPr/>
          <a:lstStyle/>
          <a:p>
            <a:r>
              <a:rPr lang="de-DE"/>
              <a:t>2 Slides for Future: The Problem</a:t>
            </a:r>
            <a:endParaRPr lang="de-CH" dirty="0"/>
          </a:p>
        </p:txBody>
      </p:sp>
      <p:grpSp>
        <p:nvGrpSpPr>
          <p:cNvPr id="15" name="Gruppieren 14"/>
          <p:cNvGrpSpPr/>
          <p:nvPr/>
        </p:nvGrpSpPr>
        <p:grpSpPr>
          <a:xfrm>
            <a:off x="9865895" y="110521"/>
            <a:ext cx="2158365" cy="308865"/>
            <a:chOff x="4162223" y="3200400"/>
            <a:chExt cx="3867553" cy="553453"/>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val="0"/>
                </a:ext>
              </a:extLst>
            </a:blip>
            <a:srcRect t="38362" b="33461"/>
            <a:stretch/>
          </p:blipFill>
          <p:spPr>
            <a:xfrm>
              <a:off x="4162223" y="3200400"/>
              <a:ext cx="3867553" cy="55345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657" y="3324957"/>
              <a:ext cx="3572685" cy="304338"/>
            </a:xfrm>
            <a:prstGeom prst="rect">
              <a:avLst/>
            </a:prstGeom>
          </p:spPr>
        </p:pic>
      </p:grpSp>
      <p:sp>
        <p:nvSpPr>
          <p:cNvPr id="16" name="Textfeld 15"/>
          <p:cNvSpPr txBox="1"/>
          <p:nvPr/>
        </p:nvSpPr>
        <p:spPr>
          <a:xfrm>
            <a:off x="10485584" y="356249"/>
            <a:ext cx="1618135" cy="307777"/>
          </a:xfrm>
          <a:prstGeom prst="rect">
            <a:avLst/>
          </a:prstGeom>
          <a:noFill/>
        </p:spPr>
        <p:txBody>
          <a:bodyPr wrap="none" rtlCol="0">
            <a:spAutoFit/>
          </a:bodyPr>
          <a:lstStyle/>
          <a:p>
            <a:r>
              <a:rPr lang="de-DE" sz="1400"/>
              <a:t>scientists4future.ch</a:t>
            </a:r>
            <a:endParaRPr lang="de-CH" sz="1400" dirty="0"/>
          </a:p>
        </p:txBody>
      </p:sp>
      <p:pic>
        <p:nvPicPr>
          <p:cNvPr id="22" name="Grafik 21">
            <a:extLst>
              <a:ext uri="{FF2B5EF4-FFF2-40B4-BE49-F238E27FC236}">
                <a16:creationId xmlns:a16="http://schemas.microsoft.com/office/drawing/2014/main" id="{BD69FA0E-18D5-44BA-8C2A-6C81F0573C46}"/>
              </a:ext>
            </a:extLst>
          </p:cNvPr>
          <p:cNvPicPr>
            <a:picLocks noChangeAspect="1"/>
          </p:cNvPicPr>
          <p:nvPr/>
        </p:nvPicPr>
        <p:blipFill>
          <a:blip r:embed="rId5">
            <a:lum/>
            <a:alphaModFix/>
          </a:blip>
          <a:srcRect/>
          <a:stretch>
            <a:fillRect/>
          </a:stretch>
        </p:blipFill>
        <p:spPr>
          <a:xfrm>
            <a:off x="1867232" y="1040351"/>
            <a:ext cx="8457536" cy="5482771"/>
          </a:xfrm>
          <a:prstGeom prst="rect">
            <a:avLst/>
          </a:prstGeom>
          <a:noFill/>
          <a:ln>
            <a:noFill/>
          </a:ln>
        </p:spPr>
      </p:pic>
    </p:spTree>
    <p:extLst>
      <p:ext uri="{BB962C8B-B14F-4D97-AF65-F5344CB8AC3E}">
        <p14:creationId xmlns:p14="http://schemas.microsoft.com/office/powerpoint/2010/main" val="366648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838200" y="-124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2 </a:t>
            </a:r>
            <a:r>
              <a:rPr lang="de-DE" dirty="0" err="1"/>
              <a:t>Slides</a:t>
            </a:r>
            <a:r>
              <a:rPr lang="de-DE" dirty="0"/>
              <a:t> </a:t>
            </a:r>
            <a:r>
              <a:rPr lang="de-DE" dirty="0" err="1"/>
              <a:t>for</a:t>
            </a:r>
            <a:r>
              <a:rPr lang="de-DE" dirty="0"/>
              <a:t> Future: Action Items</a:t>
            </a:r>
            <a:endParaRPr lang="de-CH" dirty="0"/>
          </a:p>
        </p:txBody>
      </p:sp>
      <p:sp>
        <p:nvSpPr>
          <p:cNvPr id="7" name="Textfeld 6"/>
          <p:cNvSpPr txBox="1"/>
          <p:nvPr/>
        </p:nvSpPr>
        <p:spPr>
          <a:xfrm>
            <a:off x="863408" y="4450934"/>
            <a:ext cx="3559564" cy="369332"/>
          </a:xfrm>
          <a:prstGeom prst="rect">
            <a:avLst/>
          </a:prstGeom>
          <a:noFill/>
        </p:spPr>
        <p:txBody>
          <a:bodyPr wrap="none" rtlCol="0">
            <a:spAutoFit/>
          </a:bodyPr>
          <a:lstStyle/>
          <a:p>
            <a:r>
              <a:rPr lang="de-DE" dirty="0" err="1"/>
              <a:t>Raise</a:t>
            </a:r>
            <a:r>
              <a:rPr lang="de-DE" dirty="0"/>
              <a:t> </a:t>
            </a:r>
            <a:r>
              <a:rPr lang="de-DE" dirty="0" err="1"/>
              <a:t>awareness</a:t>
            </a:r>
            <a:r>
              <a:rPr lang="de-DE" dirty="0"/>
              <a:t> – </a:t>
            </a:r>
            <a:r>
              <a:rPr lang="de-DE" dirty="0" err="1"/>
              <a:t>spread</a:t>
            </a:r>
            <a:r>
              <a:rPr lang="de-DE" dirty="0"/>
              <a:t> </a:t>
            </a:r>
            <a:r>
              <a:rPr lang="de-DE" dirty="0" err="1"/>
              <a:t>the</a:t>
            </a:r>
            <a:r>
              <a:rPr lang="de-DE" dirty="0"/>
              <a:t> </a:t>
            </a:r>
            <a:r>
              <a:rPr lang="de-DE" dirty="0" err="1"/>
              <a:t>word</a:t>
            </a:r>
            <a:r>
              <a:rPr lang="de-DE" dirty="0"/>
              <a:t>!</a:t>
            </a:r>
            <a:endParaRPr lang="de-CH" dirty="0"/>
          </a:p>
        </p:txBody>
      </p:sp>
      <p:grpSp>
        <p:nvGrpSpPr>
          <p:cNvPr id="8" name="Gruppieren 7"/>
          <p:cNvGrpSpPr/>
          <p:nvPr/>
        </p:nvGrpSpPr>
        <p:grpSpPr>
          <a:xfrm>
            <a:off x="9865895" y="110521"/>
            <a:ext cx="2158365" cy="308865"/>
            <a:chOff x="4162223" y="3200400"/>
            <a:chExt cx="3867553" cy="553453"/>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t="38362" b="33461"/>
            <a:stretch/>
          </p:blipFill>
          <p:spPr>
            <a:xfrm>
              <a:off x="4162223" y="3200400"/>
              <a:ext cx="3867553" cy="553453"/>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657" y="3324957"/>
              <a:ext cx="3572685" cy="304338"/>
            </a:xfrm>
            <a:prstGeom prst="rect">
              <a:avLst/>
            </a:prstGeom>
          </p:spPr>
        </p:pic>
      </p:grpSp>
      <p:sp>
        <p:nvSpPr>
          <p:cNvPr id="11" name="Textfeld 10"/>
          <p:cNvSpPr txBox="1"/>
          <p:nvPr/>
        </p:nvSpPr>
        <p:spPr>
          <a:xfrm>
            <a:off x="10485584" y="356249"/>
            <a:ext cx="1618135" cy="307777"/>
          </a:xfrm>
          <a:prstGeom prst="rect">
            <a:avLst/>
          </a:prstGeom>
          <a:noFill/>
        </p:spPr>
        <p:txBody>
          <a:bodyPr wrap="none" rtlCol="0">
            <a:spAutoFit/>
          </a:bodyPr>
          <a:lstStyle/>
          <a:p>
            <a:r>
              <a:rPr lang="de-DE" sz="1400" dirty="0"/>
              <a:t>scientists4future.ch</a:t>
            </a:r>
            <a:endParaRPr lang="de-CH" sz="1400" dirty="0"/>
          </a:p>
        </p:txBody>
      </p:sp>
      <p:grpSp>
        <p:nvGrpSpPr>
          <p:cNvPr id="18" name="Gruppieren 17"/>
          <p:cNvGrpSpPr/>
          <p:nvPr/>
        </p:nvGrpSpPr>
        <p:grpSpPr>
          <a:xfrm>
            <a:off x="1038923" y="5958528"/>
            <a:ext cx="2158365" cy="447064"/>
            <a:chOff x="838200" y="2207902"/>
            <a:chExt cx="2158365" cy="447064"/>
          </a:xfrm>
        </p:grpSpPr>
        <p:pic>
          <p:nvPicPr>
            <p:cNvPr id="13" name="Grafik 12"/>
            <p:cNvPicPr>
              <a:picLocks noChangeAspect="1"/>
            </p:cNvPicPr>
            <p:nvPr/>
          </p:nvPicPr>
          <p:blipFill rotWithShape="1">
            <a:blip r:embed="rId5" cstate="print">
              <a:extLst>
                <a:ext uri="{28A0092B-C50C-407E-A947-70E740481C1C}">
                  <a14:useLocalDpi xmlns:a14="http://schemas.microsoft.com/office/drawing/2010/main" val="0"/>
                </a:ext>
              </a:extLst>
            </a:blip>
            <a:srcRect t="38362" b="33461"/>
            <a:stretch/>
          </p:blipFill>
          <p:spPr>
            <a:xfrm>
              <a:off x="838200" y="2207902"/>
              <a:ext cx="2158365" cy="447064"/>
            </a:xfrm>
            <a:prstGeom prst="rect">
              <a:avLst/>
            </a:prstGeom>
          </p:spPr>
        </p:pic>
        <p:sp>
          <p:nvSpPr>
            <p:cNvPr id="15" name="Textfeld 14"/>
            <p:cNvSpPr txBox="1"/>
            <p:nvPr/>
          </p:nvSpPr>
          <p:spPr>
            <a:xfrm>
              <a:off x="1140128" y="2277545"/>
              <a:ext cx="1554508" cy="307777"/>
            </a:xfrm>
            <a:prstGeom prst="rect">
              <a:avLst/>
            </a:prstGeom>
            <a:solidFill>
              <a:srgbClr val="FFFFFF">
                <a:alpha val="60000"/>
              </a:srgbClr>
            </a:solidFill>
          </p:spPr>
          <p:txBody>
            <a:bodyPr wrap="square" rtlCol="0">
              <a:spAutoFit/>
            </a:bodyPr>
            <a:lstStyle/>
            <a:p>
              <a:r>
                <a:rPr lang="de-DE" sz="1400" dirty="0"/>
                <a:t>2slides4future.org</a:t>
              </a:r>
              <a:endParaRPr lang="de-CH" sz="1400" dirty="0"/>
            </a:p>
          </p:txBody>
        </p:sp>
      </p:grpSp>
      <p:pic>
        <p:nvPicPr>
          <p:cNvPr id="19" name="Grafik 18"/>
          <p:cNvPicPr>
            <a:picLocks noChangeAspect="1"/>
          </p:cNvPicPr>
          <p:nvPr/>
        </p:nvPicPr>
        <p:blipFill>
          <a:blip r:embed="rId6"/>
          <a:stretch>
            <a:fillRect/>
          </a:stretch>
        </p:blipFill>
        <p:spPr>
          <a:xfrm>
            <a:off x="7099466" y="4402258"/>
            <a:ext cx="4254334" cy="1877974"/>
          </a:xfrm>
          <a:prstGeom prst="rect">
            <a:avLst/>
          </a:prstGeom>
          <a:ln>
            <a:noFill/>
          </a:ln>
          <a:effectLst>
            <a:outerShdw blurRad="292100" dist="139700" dir="2700000" algn="tl" rotWithShape="0">
              <a:srgbClr val="333333">
                <a:alpha val="65000"/>
              </a:srgbClr>
            </a:outerShdw>
          </a:effectLst>
        </p:spPr>
      </p:pic>
      <p:pic>
        <p:nvPicPr>
          <p:cNvPr id="25" name="Grafik 24"/>
          <p:cNvPicPr>
            <a:picLocks noChangeAspect="1"/>
          </p:cNvPicPr>
          <p:nvPr/>
        </p:nvPicPr>
        <p:blipFill>
          <a:blip r:embed="rId7"/>
          <a:stretch>
            <a:fillRect/>
          </a:stretch>
        </p:blipFill>
        <p:spPr>
          <a:xfrm>
            <a:off x="7099467" y="2161880"/>
            <a:ext cx="4229126" cy="1711481"/>
          </a:xfrm>
          <a:prstGeom prst="rect">
            <a:avLst/>
          </a:prstGeom>
          <a:ln>
            <a:noFill/>
          </a:ln>
          <a:effectLst>
            <a:outerShdw blurRad="292100" dist="139700" dir="2700000" algn="tl" rotWithShape="0">
              <a:srgbClr val="333333">
                <a:alpha val="65000"/>
              </a:srgbClr>
            </a:outerShdw>
          </a:effectLst>
        </p:spPr>
      </p:pic>
      <p:sp>
        <p:nvSpPr>
          <p:cNvPr id="26" name="Textfeld 25"/>
          <p:cNvSpPr txBox="1"/>
          <p:nvPr/>
        </p:nvSpPr>
        <p:spPr>
          <a:xfrm>
            <a:off x="7050719" y="1420145"/>
            <a:ext cx="1446806" cy="369332"/>
          </a:xfrm>
          <a:prstGeom prst="rect">
            <a:avLst/>
          </a:prstGeom>
          <a:noFill/>
        </p:spPr>
        <p:txBody>
          <a:bodyPr wrap="none" rtlCol="0">
            <a:spAutoFit/>
          </a:bodyPr>
          <a:lstStyle/>
          <a:p>
            <a:r>
              <a:rPr lang="de-DE" dirty="0" err="1"/>
              <a:t>Get</a:t>
            </a:r>
            <a:r>
              <a:rPr lang="de-DE" dirty="0"/>
              <a:t> </a:t>
            </a:r>
            <a:r>
              <a:rPr lang="de-DE" dirty="0" err="1"/>
              <a:t>engaged</a:t>
            </a:r>
            <a:r>
              <a:rPr lang="de-DE" dirty="0"/>
              <a:t>!</a:t>
            </a:r>
            <a:endParaRPr lang="de-CH" dirty="0"/>
          </a:p>
        </p:txBody>
      </p:sp>
      <p:sp>
        <p:nvSpPr>
          <p:cNvPr id="27" name="Textfeld 26">
            <a:extLst>
              <a:ext uri="{FF2B5EF4-FFF2-40B4-BE49-F238E27FC236}">
                <a16:creationId xmlns:a16="http://schemas.microsoft.com/office/drawing/2014/main" id="{09133C4E-C2FD-42C9-B064-0BD22215F670}"/>
              </a:ext>
            </a:extLst>
          </p:cNvPr>
          <p:cNvSpPr txBox="1"/>
          <p:nvPr/>
        </p:nvSpPr>
        <p:spPr>
          <a:xfrm>
            <a:off x="838200" y="1382754"/>
            <a:ext cx="1191736" cy="369332"/>
          </a:xfrm>
          <a:prstGeom prst="rect">
            <a:avLst/>
          </a:prstGeom>
          <a:noFill/>
        </p:spPr>
        <p:txBody>
          <a:bodyPr wrap="none" rtlCol="0">
            <a:spAutoFit/>
          </a:bodyPr>
          <a:lstStyle/>
          <a:p>
            <a:r>
              <a:rPr lang="de-DE" dirty="0" err="1"/>
              <a:t>Get</a:t>
            </a:r>
            <a:r>
              <a:rPr lang="de-DE" dirty="0"/>
              <a:t> smart!</a:t>
            </a:r>
            <a:endParaRPr lang="de-CH" dirty="0"/>
          </a:p>
        </p:txBody>
      </p:sp>
      <p:pic>
        <p:nvPicPr>
          <p:cNvPr id="3" name="Grafik 2">
            <a:extLst>
              <a:ext uri="{FF2B5EF4-FFF2-40B4-BE49-F238E27FC236}">
                <a16:creationId xmlns:a16="http://schemas.microsoft.com/office/drawing/2014/main" id="{2021BC16-A478-4EFD-8FE2-B76BFB57D9F2}"/>
              </a:ext>
            </a:extLst>
          </p:cNvPr>
          <p:cNvPicPr>
            <a:picLocks noChangeAspect="1"/>
          </p:cNvPicPr>
          <p:nvPr/>
        </p:nvPicPr>
        <p:blipFill rotWithShape="1">
          <a:blip r:embed="rId8"/>
          <a:srcRect r="52380" b="27889"/>
          <a:stretch/>
        </p:blipFill>
        <p:spPr>
          <a:xfrm>
            <a:off x="863408" y="1854080"/>
            <a:ext cx="4231256" cy="1849938"/>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EEE0EA27-31CD-47AC-9C1C-64A0B2F73B7C}"/>
              </a:ext>
            </a:extLst>
          </p:cNvPr>
          <p:cNvPicPr>
            <a:picLocks noChangeAspect="1"/>
          </p:cNvPicPr>
          <p:nvPr/>
        </p:nvPicPr>
        <p:blipFill>
          <a:blip r:embed="rId9"/>
          <a:stretch>
            <a:fillRect/>
          </a:stretch>
        </p:blipFill>
        <p:spPr>
          <a:xfrm>
            <a:off x="1282524" y="2461289"/>
            <a:ext cx="4646525" cy="1622453"/>
          </a:xfrm>
          <a:prstGeom prst="rect">
            <a:avLst/>
          </a:prstGeom>
          <a:ln>
            <a:noFill/>
          </a:ln>
          <a:effectLst>
            <a:outerShdw blurRad="292100" dist="139700" dir="2700000" algn="tl" rotWithShape="0">
              <a:srgbClr val="333333">
                <a:alpha val="65000"/>
              </a:srgbClr>
            </a:outerShdw>
          </a:effectLst>
        </p:spPr>
      </p:pic>
      <p:sp>
        <p:nvSpPr>
          <p:cNvPr id="5" name="Textfeld 4">
            <a:extLst>
              <a:ext uri="{FF2B5EF4-FFF2-40B4-BE49-F238E27FC236}">
                <a16:creationId xmlns:a16="http://schemas.microsoft.com/office/drawing/2014/main" id="{4EDB6D66-4B78-4307-BBB6-865882FCD41E}"/>
              </a:ext>
            </a:extLst>
          </p:cNvPr>
          <p:cNvSpPr txBox="1"/>
          <p:nvPr/>
        </p:nvSpPr>
        <p:spPr>
          <a:xfrm>
            <a:off x="3031025" y="1479552"/>
            <a:ext cx="2110258" cy="369332"/>
          </a:xfrm>
          <a:prstGeom prst="rect">
            <a:avLst/>
          </a:prstGeom>
          <a:noFill/>
        </p:spPr>
        <p:txBody>
          <a:bodyPr wrap="none" rtlCol="0">
            <a:spAutoFit/>
          </a:bodyPr>
          <a:lstStyle/>
          <a:p>
            <a:r>
              <a:rPr lang="en-GB" dirty="0"/>
              <a:t>scientists4future.org</a:t>
            </a:r>
          </a:p>
        </p:txBody>
      </p:sp>
      <p:pic>
        <p:nvPicPr>
          <p:cNvPr id="14" name="Grafik 13">
            <a:extLst>
              <a:ext uri="{FF2B5EF4-FFF2-40B4-BE49-F238E27FC236}">
                <a16:creationId xmlns:a16="http://schemas.microsoft.com/office/drawing/2014/main" id="{8BC867EC-1E22-4F12-9156-F849551C07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923" y="4875830"/>
            <a:ext cx="1428750" cy="885825"/>
          </a:xfrm>
          <a:prstGeom prst="rect">
            <a:avLst/>
          </a:prstGeom>
        </p:spPr>
      </p:pic>
      <p:sp>
        <p:nvSpPr>
          <p:cNvPr id="32" name="Textfeld 31">
            <a:extLst>
              <a:ext uri="{FF2B5EF4-FFF2-40B4-BE49-F238E27FC236}">
                <a16:creationId xmlns:a16="http://schemas.microsoft.com/office/drawing/2014/main" id="{34D58F4A-23A6-4A9D-84E9-EED12F5A1304}"/>
              </a:ext>
            </a:extLst>
          </p:cNvPr>
          <p:cNvSpPr txBox="1"/>
          <p:nvPr/>
        </p:nvSpPr>
        <p:spPr>
          <a:xfrm>
            <a:off x="8532016" y="1777300"/>
            <a:ext cx="1432828" cy="369332"/>
          </a:xfrm>
          <a:prstGeom prst="rect">
            <a:avLst/>
          </a:prstGeom>
          <a:noFill/>
        </p:spPr>
        <p:txBody>
          <a:bodyPr wrap="none" rtlCol="0">
            <a:spAutoFit/>
          </a:bodyPr>
          <a:lstStyle/>
          <a:p>
            <a:r>
              <a:rPr lang="de-DE" dirty="0"/>
              <a:t>Personal </a:t>
            </a:r>
            <a:r>
              <a:rPr lang="de-DE" dirty="0" err="1"/>
              <a:t>goal</a:t>
            </a:r>
            <a:endParaRPr lang="de-CH" dirty="0"/>
          </a:p>
        </p:txBody>
      </p:sp>
      <p:sp>
        <p:nvSpPr>
          <p:cNvPr id="33" name="Textfeld 32">
            <a:extLst>
              <a:ext uri="{FF2B5EF4-FFF2-40B4-BE49-F238E27FC236}">
                <a16:creationId xmlns:a16="http://schemas.microsoft.com/office/drawing/2014/main" id="{B1376B2D-5E9D-4EFD-99F5-F80DEBFA82D1}"/>
              </a:ext>
            </a:extLst>
          </p:cNvPr>
          <p:cNvSpPr txBox="1"/>
          <p:nvPr/>
        </p:nvSpPr>
        <p:spPr>
          <a:xfrm>
            <a:off x="8642673" y="4001074"/>
            <a:ext cx="1790298" cy="369332"/>
          </a:xfrm>
          <a:prstGeom prst="rect">
            <a:avLst/>
          </a:prstGeom>
          <a:noFill/>
        </p:spPr>
        <p:txBody>
          <a:bodyPr wrap="none" rtlCol="0">
            <a:spAutoFit/>
          </a:bodyPr>
          <a:lstStyle/>
          <a:p>
            <a:r>
              <a:rPr lang="de-DE" dirty="0" err="1"/>
              <a:t>Join</a:t>
            </a:r>
            <a:r>
              <a:rPr lang="de-DE" dirty="0"/>
              <a:t> a </a:t>
            </a:r>
            <a:r>
              <a:rPr lang="de-DE" dirty="0" err="1"/>
              <a:t>movement</a:t>
            </a:r>
            <a:endParaRPr lang="de-CH" dirty="0"/>
          </a:p>
        </p:txBody>
      </p:sp>
      <p:pic>
        <p:nvPicPr>
          <p:cNvPr id="34" name="Grafik 33">
            <a:extLst>
              <a:ext uri="{FF2B5EF4-FFF2-40B4-BE49-F238E27FC236}">
                <a16:creationId xmlns:a16="http://schemas.microsoft.com/office/drawing/2014/main" id="{8F6D1195-9CC4-468C-B209-B6D095502BC8}"/>
              </a:ext>
            </a:extLst>
          </p:cNvPr>
          <p:cNvPicPr>
            <a:picLocks noChangeAspect="1"/>
          </p:cNvPicPr>
          <p:nvPr/>
        </p:nvPicPr>
        <p:blipFill rotWithShape="1">
          <a:blip r:embed="rId8"/>
          <a:srcRect r="52380" b="27889"/>
          <a:stretch/>
        </p:blipFill>
        <p:spPr>
          <a:xfrm>
            <a:off x="7948289" y="4809358"/>
            <a:ext cx="3835211" cy="1676784"/>
          </a:xfrm>
          <a:prstGeom prst="rect">
            <a:avLst/>
          </a:prstGeom>
          <a:ln>
            <a:noFill/>
          </a:ln>
          <a:effectLst>
            <a:outerShdw blurRad="292100" dist="139700" dir="2700000" algn="tl" rotWithShape="0">
              <a:srgbClr val="333333">
                <a:alpha val="65000"/>
              </a:srgbClr>
            </a:outerShdw>
          </a:effectLst>
        </p:spPr>
      </p:pic>
      <p:sp>
        <p:nvSpPr>
          <p:cNvPr id="35" name="Textfeld 34">
            <a:extLst>
              <a:ext uri="{FF2B5EF4-FFF2-40B4-BE49-F238E27FC236}">
                <a16:creationId xmlns:a16="http://schemas.microsoft.com/office/drawing/2014/main" id="{20317355-4189-4A2E-B79C-8FFFD720F656}"/>
              </a:ext>
            </a:extLst>
          </p:cNvPr>
          <p:cNvSpPr txBox="1"/>
          <p:nvPr/>
        </p:nvSpPr>
        <p:spPr>
          <a:xfrm>
            <a:off x="2614328" y="5071731"/>
            <a:ext cx="1984710" cy="369332"/>
          </a:xfrm>
          <a:prstGeom prst="rect">
            <a:avLst/>
          </a:prstGeom>
          <a:noFill/>
        </p:spPr>
        <p:txBody>
          <a:bodyPr wrap="none" rtlCol="0">
            <a:spAutoFit/>
          </a:bodyPr>
          <a:lstStyle/>
          <a:p>
            <a:r>
              <a:rPr lang="en-GB" dirty="0"/>
              <a:t>2slides4future.com</a:t>
            </a:r>
          </a:p>
        </p:txBody>
      </p:sp>
    </p:spTree>
    <p:extLst>
      <p:ext uri="{BB962C8B-B14F-4D97-AF65-F5344CB8AC3E}">
        <p14:creationId xmlns:p14="http://schemas.microsoft.com/office/powerpoint/2010/main" val="31733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par>
                          <p:cTn id="45" fill="hold">
                            <p:stCondLst>
                              <p:cond delay="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500"/>
                            </p:stCondLst>
                            <p:childTnLst>
                              <p:par>
                                <p:cTn id="50" presetID="1" presetClass="entr" presetSubtype="0" fill="hold" nodeType="afterEffect">
                                  <p:stCondLst>
                                    <p:cond delay="100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5" grpId="0"/>
      <p:bldP spid="32" grpId="0"/>
      <p:bldP spid="33" grpId="0"/>
      <p:bldP spid="3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Breitbild</PresentationFormat>
  <Paragraphs>113</Paragraphs>
  <Slides>9</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Liberation Sans</vt:lpstr>
      <vt:lpstr>Office</vt:lpstr>
      <vt:lpstr>Temperature 1850-2020</vt:lpstr>
      <vt:lpstr>Temperature 9300BCE - 2020</vt:lpstr>
      <vt:lpstr>Temperature 800.000 years</vt:lpstr>
      <vt:lpstr>Annual CO2 emissions 1960-2020</vt:lpstr>
      <vt:lpstr>2 Slides for Future: The Problem</vt:lpstr>
      <vt:lpstr>2 Slides for Future: The Problem</vt:lpstr>
      <vt:lpstr>2 Slides for Future: The Problem</vt:lpstr>
      <vt:lpstr>2 Slides for Future: The Problem</vt:lpstr>
      <vt:lpstr>PowerPoint-Präsentation</vt:lpstr>
    </vt:vector>
  </TitlesOfParts>
  <Company>Empa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Slides for Future: The Problem</dc:title>
  <dc:creator>Overbeck, Jan</dc:creator>
  <cp:lastModifiedBy>Jan Overbeck</cp:lastModifiedBy>
  <cp:revision>55</cp:revision>
  <dcterms:created xsi:type="dcterms:W3CDTF">2020-12-17T14:49:42Z</dcterms:created>
  <dcterms:modified xsi:type="dcterms:W3CDTF">2021-03-17T11:03:27Z</dcterms:modified>
</cp:coreProperties>
</file>