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10"/>
  </p:notesMasterIdLst>
  <p:handoutMasterIdLst>
    <p:handoutMasterId r:id="rId11"/>
  </p:handoutMasterIdLst>
  <p:sldIdLst>
    <p:sldId id="429" r:id="rId5"/>
    <p:sldId id="431" r:id="rId6"/>
    <p:sldId id="428" r:id="rId7"/>
    <p:sldId id="432" r:id="rId8"/>
    <p:sldId id="433" r:id="rId9"/>
  </p:sldIdLst>
  <p:sldSz cx="9144000" cy="6858000" type="screen4x3"/>
  <p:notesSz cx="6797675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E7E200"/>
    <a:srgbClr val="FFFFFF"/>
    <a:srgbClr val="C0504D"/>
    <a:srgbClr val="006AB3"/>
    <a:srgbClr val="FBFED6"/>
    <a:srgbClr val="F2DCDB"/>
    <a:srgbClr val="B3A2C7"/>
    <a:srgbClr val="C4BF00"/>
    <a:srgbClr val="EDFE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91" autoAdjust="0"/>
    <p:restoredTop sz="77212" autoAdjust="0"/>
  </p:normalViewPr>
  <p:slideViewPr>
    <p:cSldViewPr snapToGrid="0">
      <p:cViewPr varScale="1">
        <p:scale>
          <a:sx n="105" d="100"/>
          <a:sy n="105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A396D-8972-4EEC-8503-F9F15BA62F13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BAA771-64B8-4F1C-A64D-1764364BB40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577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915F5-4983-4A22-A765-76B36F63426D}" type="datetimeFigureOut">
              <a:rPr lang="en-GB" smtClean="0"/>
              <a:t>17/03/2021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77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FD23AC-009B-48A4-A913-FAB4ECD901DD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901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g oose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643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auto">
          <a:xfrm>
            <a:off x="0" y="0"/>
            <a:ext cx="9144000" cy="37453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3200" b="1">
              <a:solidFill>
                <a:prstClr val="black"/>
              </a:solidFill>
              <a:latin typeface="Univers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0" y="6597650"/>
            <a:ext cx="9144000" cy="287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3200" b="1">
              <a:solidFill>
                <a:prstClr val="white"/>
              </a:solidFill>
              <a:latin typeface="Univers" pitchFamily="34" charset="0"/>
            </a:endParaRPr>
          </a:p>
        </p:txBody>
      </p:sp>
      <p:sp>
        <p:nvSpPr>
          <p:cNvPr id="15" name="Text Box 45"/>
          <p:cNvSpPr txBox="1">
            <a:spLocks noChangeArrowheads="1"/>
          </p:cNvSpPr>
          <p:nvPr/>
        </p:nvSpPr>
        <p:spPr bwMode="auto">
          <a:xfrm>
            <a:off x="141288" y="6626225"/>
            <a:ext cx="1816100" cy="2444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1000" b="0">
                <a:solidFill>
                  <a:prstClr val="white">
                    <a:lumMod val="85000"/>
                  </a:prstClr>
                </a:solidFill>
                <a:latin typeface="Arial"/>
                <a:cs typeface="Arial"/>
                <a:sym typeface="Symbol" pitchFamily="18" charset="2"/>
              </a:rPr>
              <a:t>©</a:t>
            </a:r>
            <a:r>
              <a:rPr lang="en-GB" sz="1000" b="0">
                <a:solidFill>
                  <a:prstClr val="white"/>
                </a:solidFill>
                <a:latin typeface="Arial"/>
                <a:cs typeface="+mn-cs"/>
              </a:rPr>
              <a:t> project</a:t>
            </a:r>
            <a:r>
              <a:rPr lang="en-GB" sz="1000" b="0">
                <a:solidFill>
                  <a:prstClr val="white">
                    <a:lumMod val="85000"/>
                  </a:prstClr>
                </a:solidFill>
                <a:latin typeface="Arial"/>
                <a:cs typeface="+mn-cs"/>
              </a:rPr>
              <a:t>globe</a:t>
            </a:r>
            <a:r>
              <a:rPr lang="en-GB" sz="1000" b="0">
                <a:solidFill>
                  <a:prstClr val="white"/>
                </a:solidFill>
                <a:latin typeface="Arial"/>
                <a:cs typeface="+mn-cs"/>
              </a:rPr>
              <a:t>.com  </a:t>
            </a:r>
            <a:r>
              <a:rPr lang="en-GB" sz="1000" b="0">
                <a:solidFill>
                  <a:prstClr val="white">
                    <a:lumMod val="85000"/>
                  </a:prstClr>
                </a:solidFill>
                <a:latin typeface="Arial"/>
                <a:cs typeface="+mn-cs"/>
              </a:rPr>
              <a:t>2015</a:t>
            </a:r>
          </a:p>
        </p:txBody>
      </p:sp>
      <p:sp>
        <p:nvSpPr>
          <p:cNvPr id="16" name="Text Box 46"/>
          <p:cNvSpPr txBox="1">
            <a:spLocks noChangeArrowheads="1"/>
          </p:cNvSpPr>
          <p:nvPr/>
        </p:nvSpPr>
        <p:spPr bwMode="auto">
          <a:xfrm>
            <a:off x="7956550" y="6632575"/>
            <a:ext cx="973138" cy="2476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fld id="{3DA36743-E35B-4D2C-9EE3-E472315AEBE4}" type="slidenum">
              <a:rPr lang="en-GB" altLang="en-US" sz="1000">
                <a:solidFill>
                  <a:srgbClr val="FFFFFF"/>
                </a:solidFill>
              </a:rPr>
              <a:pPr algn="r">
                <a:spcBef>
                  <a:spcPct val="50000"/>
                </a:spcBef>
              </a:pPr>
              <a:t>‹Nr.›</a:t>
            </a:fld>
            <a:endParaRPr lang="en-GB" altLang="en-US" sz="1000">
              <a:solidFill>
                <a:srgbClr val="FFFFFF"/>
              </a:solidFill>
            </a:endParaRPr>
          </a:p>
        </p:txBody>
      </p:sp>
      <p:sp>
        <p:nvSpPr>
          <p:cNvPr id="17" name="Text Box 53"/>
          <p:cNvSpPr txBox="1">
            <a:spLocks noChangeArrowheads="1"/>
          </p:cNvSpPr>
          <p:nvPr/>
        </p:nvSpPr>
        <p:spPr bwMode="auto">
          <a:xfrm>
            <a:off x="5364163" y="115888"/>
            <a:ext cx="3636962" cy="1857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 algn="r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1200" b="0">
                <a:solidFill>
                  <a:prstClr val="white"/>
                </a:solidFill>
                <a:latin typeface="Arial"/>
                <a:cs typeface="+mn-cs"/>
              </a:rPr>
              <a:t>Case Study </a:t>
            </a:r>
            <a:r>
              <a:rPr lang="en-GB" sz="1200" b="0">
                <a:solidFill>
                  <a:srgbClr val="FFC000"/>
                </a:solidFill>
                <a:latin typeface="Arial"/>
                <a:cs typeface="+mn-cs"/>
              </a:rPr>
              <a:t>Printer +</a:t>
            </a:r>
            <a:endParaRPr lang="en-GB" sz="1200" b="0">
              <a:solidFill>
                <a:prstClr val="white"/>
              </a:solidFill>
              <a:latin typeface="Arial"/>
              <a:cs typeface="+mn-cs"/>
            </a:endParaRPr>
          </a:p>
        </p:txBody>
      </p:sp>
      <p:sp>
        <p:nvSpPr>
          <p:cNvPr id="19" name="Rectangle 52"/>
          <p:cNvSpPr>
            <a:spLocks noChangeArrowheads="1"/>
          </p:cNvSpPr>
          <p:nvPr/>
        </p:nvSpPr>
        <p:spPr bwMode="auto">
          <a:xfrm>
            <a:off x="409575" y="112713"/>
            <a:ext cx="1189038" cy="1841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/>
          <a:p>
            <a:pPr algn="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1200">
                <a:solidFill>
                  <a:prstClr val="white"/>
                </a:solidFill>
                <a:latin typeface="+mn-lt"/>
                <a:cs typeface="+mn-cs"/>
              </a:rPr>
              <a:t>project</a:t>
            </a:r>
            <a:r>
              <a:rPr lang="en-GB" sz="1200">
                <a:solidFill>
                  <a:prstClr val="white">
                    <a:lumMod val="85000"/>
                  </a:prstClr>
                </a:solidFill>
                <a:latin typeface="+mn-lt"/>
                <a:cs typeface="+mn-cs"/>
              </a:rPr>
              <a:t>globe</a:t>
            </a:r>
            <a:r>
              <a:rPr lang="en-GB" sz="1200">
                <a:solidFill>
                  <a:prstClr val="white">
                    <a:lumMod val="75000"/>
                  </a:prstClr>
                </a:solidFill>
                <a:latin typeface="+mn-lt"/>
                <a:cs typeface="+mn-cs"/>
              </a:rPr>
              <a:t>.</a:t>
            </a:r>
            <a:r>
              <a:rPr lang="en-GB" sz="1200">
                <a:solidFill>
                  <a:prstClr val="white"/>
                </a:solidFill>
                <a:latin typeface="+mn-lt"/>
                <a:cs typeface="+mn-cs"/>
              </a:rPr>
              <a:t>com</a:t>
            </a:r>
          </a:p>
        </p:txBody>
      </p:sp>
      <p:pic>
        <p:nvPicPr>
          <p:cNvPr id="1037" name="Picture 19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63500"/>
            <a:ext cx="196850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 userDrawn="1"/>
        </p:nvSpPr>
        <p:spPr bwMode="auto">
          <a:xfrm>
            <a:off x="0" y="0"/>
            <a:ext cx="9144000" cy="37453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3200" b="1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 userDrawn="1"/>
        </p:nvSpPr>
        <p:spPr bwMode="auto">
          <a:xfrm>
            <a:off x="0" y="6597650"/>
            <a:ext cx="9144000" cy="28704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defTabSz="957263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3200" b="1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20" name="Text Box 45"/>
          <p:cNvSpPr txBox="1">
            <a:spLocks noChangeArrowheads="1"/>
          </p:cNvSpPr>
          <p:nvPr userDrawn="1"/>
        </p:nvSpPr>
        <p:spPr bwMode="auto">
          <a:xfrm>
            <a:off x="141288" y="6626225"/>
            <a:ext cx="3284300" cy="24622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0" dirty="0">
                <a:solidFill>
                  <a:prstClr val="white">
                    <a:lumMod val="85000"/>
                  </a:prstClr>
                </a:solidFill>
                <a:latin typeface="Arial" panose="020B0604020202020204" pitchFamily="34" charset="0"/>
                <a:sym typeface="Symbol" pitchFamily="18" charset="2"/>
              </a:rPr>
              <a:t>©</a:t>
            </a:r>
            <a:r>
              <a:rPr lang="en-GB" sz="1000" b="0" dirty="0">
                <a:solidFill>
                  <a:prstClr val="white"/>
                </a:solidFill>
                <a:latin typeface="Arial" panose="020B0604020202020204" pitchFamily="34" charset="0"/>
              </a:rPr>
              <a:t> MMI</a:t>
            </a:r>
            <a:r>
              <a:rPr lang="en-GB" sz="1000" b="0" baseline="0" dirty="0">
                <a:solidFill>
                  <a:prstClr val="white"/>
                </a:solidFill>
              </a:rPr>
              <a:t> | </a:t>
            </a:r>
            <a:r>
              <a:rPr lang="en-GB" sz="1000" b="0" dirty="0">
                <a:solidFill>
                  <a:prstClr val="white"/>
                </a:solidFill>
                <a:latin typeface="Arial" panose="020B0604020202020204" pitchFamily="34" charset="0"/>
              </a:rPr>
              <a:t>THI </a:t>
            </a:r>
            <a:r>
              <a:rPr lang="en-GB" sz="1000" b="0" dirty="0">
                <a:solidFill>
                  <a:schemeClr val="bg1"/>
                </a:solidFill>
                <a:latin typeface="Arial" panose="020B0604020202020204" pitchFamily="34" charset="0"/>
              </a:rPr>
              <a:t>2021</a:t>
            </a:r>
          </a:p>
        </p:txBody>
      </p:sp>
      <p:sp>
        <p:nvSpPr>
          <p:cNvPr id="21" name="Text Box 46"/>
          <p:cNvSpPr txBox="1">
            <a:spLocks noChangeArrowheads="1"/>
          </p:cNvSpPr>
          <p:nvPr userDrawn="1"/>
        </p:nvSpPr>
        <p:spPr bwMode="auto">
          <a:xfrm>
            <a:off x="7956550" y="6632575"/>
            <a:ext cx="973138" cy="2476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fld id="{A272D66C-87AB-4E75-8E8D-86BF3F110506}" type="slidenum">
              <a:rPr lang="en-GB" altLang="en-US" sz="1000">
                <a:solidFill>
                  <a:srgbClr val="FFFFFF"/>
                </a:solidFill>
              </a:rPr>
              <a:pPr algn="r">
                <a:spcBef>
                  <a:spcPct val="50000"/>
                </a:spcBef>
              </a:pPr>
              <a:t>‹Nr.›</a:t>
            </a:fld>
            <a:endParaRPr lang="en-GB" altLang="en-US" sz="1000">
              <a:solidFill>
                <a:srgbClr val="FFFFFF"/>
              </a:solidFill>
            </a:endParaRPr>
          </a:p>
        </p:txBody>
      </p:sp>
      <p:sp>
        <p:nvSpPr>
          <p:cNvPr id="22" name="Text Box 53"/>
          <p:cNvSpPr txBox="1">
            <a:spLocks noChangeArrowheads="1"/>
          </p:cNvSpPr>
          <p:nvPr userDrawn="1"/>
        </p:nvSpPr>
        <p:spPr bwMode="auto">
          <a:xfrm>
            <a:off x="2521132" y="115888"/>
            <a:ext cx="6479994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Univers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Univers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Univers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Univers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Univers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Univers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Univers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Univers" pitchFamily="34" charset="0"/>
              </a:defRPr>
            </a:lvl9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1200" dirty="0">
                <a:solidFill>
                  <a:schemeClr val="bg1"/>
                </a:solidFill>
              </a:rPr>
              <a:t>CLOSE - </a:t>
            </a:r>
            <a:r>
              <a:rPr lang="en-GB" altLang="en-US" sz="1200" dirty="0">
                <a:solidFill>
                  <a:srgbClr val="FFC000"/>
                </a:solidFill>
              </a:rPr>
              <a:t>Requirements Generation with Closed-Loop Systems</a:t>
            </a:r>
            <a:r>
              <a:rPr lang="en-GB" altLang="en-US" sz="1200" baseline="0" dirty="0">
                <a:solidFill>
                  <a:srgbClr val="FFC000"/>
                </a:solidFill>
              </a:rPr>
              <a:t> Engineering</a:t>
            </a:r>
            <a:endParaRPr lang="en-GB" sz="1200" b="0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23" name="Rectangle 52"/>
          <p:cNvSpPr>
            <a:spLocks noChangeArrowheads="1"/>
          </p:cNvSpPr>
          <p:nvPr userDrawn="1"/>
        </p:nvSpPr>
        <p:spPr bwMode="auto">
          <a:xfrm>
            <a:off x="628650" y="112713"/>
            <a:ext cx="3663955" cy="184666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/>
          <a:p>
            <a:pPr algn="l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1200" baseline="0" dirty="0">
                <a:solidFill>
                  <a:prstClr val="white"/>
                </a:solidFill>
              </a:rPr>
              <a:t> MMI | </a:t>
            </a:r>
            <a:r>
              <a:rPr lang="en-GB" sz="1200" dirty="0">
                <a:solidFill>
                  <a:prstClr val="white"/>
                </a:solidFill>
              </a:rPr>
              <a:t>THI</a:t>
            </a:r>
            <a:endParaRPr lang="en-GB" sz="1200" kern="1200" dirty="0">
              <a:solidFill>
                <a:prstClr val="white">
                  <a:lumMod val="8500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9" y="69807"/>
            <a:ext cx="195822" cy="21118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45" y="50690"/>
            <a:ext cx="312708" cy="24617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2pPr>
      <a:lvl3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3pPr>
      <a:lvl4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4pPr>
      <a:lvl5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5pPr>
      <a:lvl6pPr marL="457200" algn="ctr" defTabSz="957263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6pPr>
      <a:lvl7pPr marL="914400" algn="ctr" defTabSz="957263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7pPr>
      <a:lvl8pPr marL="1371600" algn="ctr" defTabSz="957263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8pPr>
      <a:lvl9pPr marL="1828800" algn="ctr" defTabSz="957263" rtl="0" eaLnBrk="1" fontAlgn="base" hangingPunct="1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96975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2155825" indent="-239713" algn="l" defTabSz="9572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5pPr>
      <a:lvl6pPr marL="2613025" indent="-239713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3070225" indent="-239713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3527425" indent="-239713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3984625" indent="-239713" algn="l" defTabSz="957263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hyperlink" Target="https://data.giss.nasa.gov/gistemp/graphs/graph_data/Global_Mean_Estimates_based_on_Land_and_Ocean_Data/graph.tx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files.scientists4future.org/index.php?path=0__S4F_und_24_Fakten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-education.psu.edu/earth103/node/1018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acs.org/content/acs/en/education/whatischemistry/landmarks/keeling-curve.html" TargetMode="External"/><Relationship Id="rId5" Type="http://schemas.openxmlformats.org/officeDocument/2006/relationships/image" Target="../media/image9.jp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-education.psu.edu/earth103/node/1018" TargetMode="External"/><Relationship Id="rId7" Type="http://schemas.openxmlformats.org/officeDocument/2006/relationships/hyperlink" Target="https://www.ipcc.ch/site/assets/uploads/2018/02/ar4-wg1-chapter2-1.pdf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s://www.acs.org/content/acs/en/education/whatischemistry/landmarks/keeling-curve.html" TargetMode="External"/><Relationship Id="rId4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1872" y="3022647"/>
            <a:ext cx="2300257" cy="2300257"/>
          </a:xfrm>
          <a:prstGeom prst="rect">
            <a:avLst/>
          </a:prstGeom>
        </p:spPr>
      </p:pic>
      <p:grpSp>
        <p:nvGrpSpPr>
          <p:cNvPr id="48" name="Group 47"/>
          <p:cNvGrpSpPr/>
          <p:nvPr/>
        </p:nvGrpSpPr>
        <p:grpSpPr>
          <a:xfrm>
            <a:off x="536666" y="2061917"/>
            <a:ext cx="8573377" cy="4485368"/>
            <a:chOff x="-346385" y="1655517"/>
            <a:chExt cx="8573377" cy="4485368"/>
          </a:xfrm>
        </p:grpSpPr>
        <p:grpSp>
          <p:nvGrpSpPr>
            <p:cNvPr id="6" name="Group 5"/>
            <p:cNvGrpSpPr/>
            <p:nvPr/>
          </p:nvGrpSpPr>
          <p:grpSpPr>
            <a:xfrm>
              <a:off x="-346385" y="1655517"/>
              <a:ext cx="8573377" cy="4485368"/>
              <a:chOff x="104182" y="1536248"/>
              <a:chExt cx="7358612" cy="4058213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FC7CF7A8-B8DD-41C6-BA75-162FEACD42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 bwMode="auto">
              <a:xfrm>
                <a:off x="355990" y="1536248"/>
                <a:ext cx="7106804" cy="4058213"/>
              </a:xfrm>
              <a:prstGeom prst="rect">
                <a:avLst/>
              </a:prstGeom>
            </p:spPr>
          </p:pic>
          <p:sp>
            <p:nvSpPr>
              <p:cNvPr id="30" name="Rechteck 49">
                <a:extLst>
                  <a:ext uri="{FF2B5EF4-FFF2-40B4-BE49-F238E27FC236}">
                    <a16:creationId xmlns:a16="http://schemas.microsoft.com/office/drawing/2014/main" id="{40B97356-F493-465A-85B1-AB722139870E}"/>
                  </a:ext>
                </a:extLst>
              </p:cNvPr>
              <p:cNvSpPr/>
              <p:nvPr/>
            </p:nvSpPr>
            <p:spPr>
              <a:xfrm rot="16200000">
                <a:off x="-659933" y="4210198"/>
                <a:ext cx="1780038" cy="25180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1400" dirty="0">
                    <a:latin typeface="+mj-lt"/>
                    <a:cs typeface="Times New Roman" panose="02020603050405020304" pitchFamily="18" charset="0"/>
                    <a:hlinkClick r:id="rId4"/>
                  </a:rPr>
                  <a:t>Source: NASA</a:t>
                </a:r>
                <a:endParaRPr lang="en-GB" sz="1400" dirty="0">
                  <a:latin typeface="+mj-lt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" name="Rechteck 5">
                <a:extLst>
                  <a:ext uri="{FF2B5EF4-FFF2-40B4-BE49-F238E27FC236}">
                    <a16:creationId xmlns:a16="http://schemas.microsoft.com/office/drawing/2014/main" id="{7F2990D4-EA79-45D6-AF78-DF052903B3F1}"/>
                  </a:ext>
                </a:extLst>
              </p:cNvPr>
              <p:cNvSpPr/>
              <p:nvPr/>
            </p:nvSpPr>
            <p:spPr bwMode="auto">
              <a:xfrm>
                <a:off x="1069914" y="1711890"/>
                <a:ext cx="2198069" cy="28855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36000" tIns="36000" rIns="36000" bIns="36000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r>
                  <a:rPr lang="de-DE" sz="1600" dirty="0">
                    <a:latin typeface="Lato" panose="020F0502020204030203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</a:t>
                </a:r>
                <a:r>
                  <a:rPr lang="de-DE" sz="1600" dirty="0">
                    <a:latin typeface="Lato" panose="020F0502020204030203" pitchFamily="34" charset="0"/>
                    <a:cs typeface="Times New Roman" panose="02020603050405020304" pitchFamily="18" charset="0"/>
                  </a:rPr>
                  <a:t>T [K] </a:t>
                </a:r>
                <a:r>
                  <a:rPr lang="de-DE" sz="1600" dirty="0" err="1">
                    <a:latin typeface="Lato" panose="020F0502020204030203" pitchFamily="34" charset="0"/>
                    <a:cs typeface="Times New Roman" panose="02020603050405020304" pitchFamily="18" charset="0"/>
                  </a:rPr>
                  <a:t>vs</a:t>
                </a:r>
                <a:r>
                  <a:rPr lang="de-DE" sz="1600" dirty="0">
                    <a:latin typeface="Lato" panose="020F0502020204030203" pitchFamily="34" charset="0"/>
                    <a:cs typeface="Times New Roman" panose="02020603050405020304" pitchFamily="18" charset="0"/>
                  </a:rPr>
                  <a:t> AVG(</a:t>
                </a:r>
                <a:r>
                  <a:rPr lang="de-DE" sz="1600" dirty="0">
                    <a:solidFill>
                      <a:srgbClr val="0000FF"/>
                    </a:solidFill>
                    <a:latin typeface="Lato" panose="020F0502020204030203" pitchFamily="34" charset="0"/>
                    <a:cs typeface="Times New Roman" panose="02020603050405020304" pitchFamily="18" charset="0"/>
                  </a:rPr>
                  <a:t>1880-1910</a:t>
                </a:r>
                <a:r>
                  <a:rPr lang="de-DE" sz="1600" dirty="0">
                    <a:latin typeface="Lato" panose="020F0502020204030203" pitchFamily="34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  <p:sp>
            <p:nvSpPr>
              <p:cNvPr id="32" name="Rechteck 5">
                <a:extLst>
                  <a:ext uri="{FF2B5EF4-FFF2-40B4-BE49-F238E27FC236}">
                    <a16:creationId xmlns:a16="http://schemas.microsoft.com/office/drawing/2014/main" id="{7F2990D4-EA79-45D6-AF78-DF052903B3F1}"/>
                  </a:ext>
                </a:extLst>
              </p:cNvPr>
              <p:cNvSpPr/>
              <p:nvPr/>
            </p:nvSpPr>
            <p:spPr bwMode="auto">
              <a:xfrm>
                <a:off x="5898348" y="4819608"/>
                <a:ext cx="116432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r">
                  <a:defRPr/>
                </a:pPr>
                <a:r>
                  <a:rPr lang="de-DE" sz="1600" dirty="0">
                    <a:latin typeface="Lato" panose="020F0502020204030203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Year AD</a:t>
                </a:r>
                <a:endParaRPr lang="de-DE" sz="1600" dirty="0">
                  <a:latin typeface="Lato" panose="020F0502020204030203" pitchFamily="34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42" name="Gerade Verbindung mit Pfeil 29"/>
            <p:cNvCxnSpPr/>
            <p:nvPr/>
          </p:nvCxnSpPr>
          <p:spPr bwMode="auto">
            <a:xfrm flipH="1">
              <a:off x="670821" y="4750076"/>
              <a:ext cx="1512000" cy="0"/>
            </a:xfrm>
            <a:prstGeom prst="straightConnector1">
              <a:avLst/>
            </a:prstGeom>
            <a:ln w="25400">
              <a:solidFill>
                <a:srgbClr val="0000FF"/>
              </a:solidFill>
              <a:headEnd type="oval"/>
              <a:tailEnd type="oval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Picture 2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0066" y="892282"/>
            <a:ext cx="839658" cy="839658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1275795" y="1087882"/>
            <a:ext cx="7771071" cy="1030076"/>
            <a:chOff x="1314840" y="2066861"/>
            <a:chExt cx="7795434" cy="888374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93" r="-26" b="60285"/>
            <a:stretch/>
          </p:blipFill>
          <p:spPr>
            <a:xfrm>
              <a:off x="1566894" y="2066861"/>
              <a:ext cx="7291353" cy="888374"/>
            </a:xfrm>
            <a:prstGeom prst="rect">
              <a:avLst/>
            </a:prstGeom>
          </p:spPr>
        </p:pic>
        <p:sp>
          <p:nvSpPr>
            <p:cNvPr id="19" name="object 160"/>
            <p:cNvSpPr txBox="1"/>
            <p:nvPr/>
          </p:nvSpPr>
          <p:spPr>
            <a:xfrm>
              <a:off x="1314840" y="2152522"/>
              <a:ext cx="514924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1270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Lato" panose="020F0502020204030203" pitchFamily="34" charset="0"/>
                  <a:ea typeface="MS PGothic" panose="020B0600070205080204" pitchFamily="34" charset="-128"/>
                  <a:cs typeface="Montserrat"/>
                </a:rPr>
                <a:t>1880</a:t>
              </a:r>
            </a:p>
          </p:txBody>
        </p:sp>
        <p:sp>
          <p:nvSpPr>
            <p:cNvPr id="20" name="object 161"/>
            <p:cNvSpPr txBox="1"/>
            <p:nvPr/>
          </p:nvSpPr>
          <p:spPr>
            <a:xfrm>
              <a:off x="2357625" y="2152522"/>
              <a:ext cx="522627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1270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i="0" u="none" strike="noStrike" kern="1200" cap="none" spc="-15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Lato" panose="020F0502020204030203" pitchFamily="34" charset="0"/>
                  <a:ea typeface="MS PGothic" panose="020B0600070205080204" pitchFamily="34" charset="-128"/>
                  <a:cs typeface="Montserrat"/>
                </a:rPr>
                <a:t>1900</a:t>
              </a:r>
              <a:endParaRPr kumimoji="0" sz="1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endParaRPr>
            </a:p>
          </p:txBody>
        </p:sp>
        <p:sp>
          <p:nvSpPr>
            <p:cNvPr id="21" name="object 162"/>
            <p:cNvSpPr txBox="1"/>
            <p:nvPr/>
          </p:nvSpPr>
          <p:spPr>
            <a:xfrm>
              <a:off x="3404096" y="2152522"/>
              <a:ext cx="50502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1270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i="0" u="none" strike="noStrike" kern="1200" cap="none" spc="-1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Lato" panose="020F0502020204030203" pitchFamily="34" charset="0"/>
                  <a:ea typeface="MS PGothic" panose="020B0600070205080204" pitchFamily="34" charset="-128"/>
                  <a:cs typeface="Montserrat"/>
                </a:rPr>
                <a:t>1920</a:t>
              </a:r>
              <a:endParaRPr kumimoji="0" sz="1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endParaRPr>
            </a:p>
          </p:txBody>
        </p:sp>
        <p:sp>
          <p:nvSpPr>
            <p:cNvPr id="22" name="object 163"/>
            <p:cNvSpPr txBox="1"/>
            <p:nvPr/>
          </p:nvSpPr>
          <p:spPr>
            <a:xfrm>
              <a:off x="4433940" y="2152522"/>
              <a:ext cx="501721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1270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i="0" u="none" strike="noStrike" kern="1200" cap="none" spc="-15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Lato" panose="020F0502020204030203" pitchFamily="34" charset="0"/>
                  <a:ea typeface="MS PGothic" panose="020B0600070205080204" pitchFamily="34" charset="-128"/>
                  <a:cs typeface="Montserrat"/>
                </a:rPr>
                <a:t>1940</a:t>
              </a:r>
              <a:endParaRPr kumimoji="0" sz="1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endParaRPr>
            </a:p>
          </p:txBody>
        </p:sp>
        <p:sp>
          <p:nvSpPr>
            <p:cNvPr id="23" name="object 164"/>
            <p:cNvSpPr txBox="1"/>
            <p:nvPr/>
          </p:nvSpPr>
          <p:spPr>
            <a:xfrm>
              <a:off x="5464722" y="2152522"/>
              <a:ext cx="510523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1270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i="0" u="none" strike="noStrike" kern="1200" cap="none" spc="-1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Lato" panose="020F0502020204030203" pitchFamily="34" charset="0"/>
                  <a:ea typeface="MS PGothic" panose="020B0600070205080204" pitchFamily="34" charset="-128"/>
                  <a:cs typeface="Montserrat"/>
                </a:rPr>
                <a:t>1960</a:t>
              </a:r>
              <a:endParaRPr kumimoji="0" sz="1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endParaRPr>
            </a:p>
          </p:txBody>
        </p:sp>
        <p:sp>
          <p:nvSpPr>
            <p:cNvPr id="24" name="object 165"/>
            <p:cNvSpPr txBox="1"/>
            <p:nvPr/>
          </p:nvSpPr>
          <p:spPr>
            <a:xfrm>
              <a:off x="8535935" y="2152522"/>
              <a:ext cx="574339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1270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i="0" u="none" strike="noStrike" kern="1200" cap="none" spc="-15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Lato" panose="020F0502020204030203" pitchFamily="34" charset="0"/>
                  <a:ea typeface="MS PGothic" panose="020B0600070205080204" pitchFamily="34" charset="-128"/>
                  <a:cs typeface="Montserrat"/>
                </a:rPr>
                <a:t>20</a:t>
              </a:r>
              <a:r>
                <a:rPr kumimoji="0" lang="en-GB" sz="1400" i="0" u="none" strike="noStrike" kern="1200" cap="none" spc="-15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Lato" panose="020F0502020204030203" pitchFamily="34" charset="0"/>
                  <a:ea typeface="MS PGothic" panose="020B0600070205080204" pitchFamily="34" charset="-128"/>
                  <a:cs typeface="Montserrat"/>
                </a:rPr>
                <a:t>2</a:t>
              </a:r>
              <a:r>
                <a:rPr kumimoji="0" sz="1400" i="0" u="none" strike="noStrike" kern="1200" cap="none" spc="-15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Lato" panose="020F0502020204030203" pitchFamily="34" charset="0"/>
                  <a:ea typeface="MS PGothic" panose="020B0600070205080204" pitchFamily="34" charset="-128"/>
                  <a:cs typeface="Montserrat"/>
                </a:rPr>
                <a:t>0</a:t>
              </a:r>
              <a:endParaRPr kumimoji="0" sz="1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endParaRPr>
            </a:p>
          </p:txBody>
        </p:sp>
        <p:sp>
          <p:nvSpPr>
            <p:cNvPr id="25" name="object 173"/>
            <p:cNvSpPr txBox="1"/>
            <p:nvPr/>
          </p:nvSpPr>
          <p:spPr>
            <a:xfrm>
              <a:off x="6501538" y="2152522"/>
              <a:ext cx="512724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1270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i="0" u="none" strike="noStrike" kern="1200" cap="none" spc="-1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Lato" panose="020F0502020204030203" pitchFamily="34" charset="0"/>
                  <a:ea typeface="MS PGothic" panose="020B0600070205080204" pitchFamily="34" charset="-128"/>
                  <a:cs typeface="Montserrat"/>
                </a:rPr>
                <a:t>1980</a:t>
              </a:r>
              <a:endParaRPr kumimoji="0" sz="1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endParaRPr>
            </a:p>
          </p:txBody>
        </p:sp>
        <p:sp>
          <p:nvSpPr>
            <p:cNvPr id="27" name="object 165"/>
            <p:cNvSpPr txBox="1"/>
            <p:nvPr/>
          </p:nvSpPr>
          <p:spPr>
            <a:xfrm>
              <a:off x="7496922" y="2152522"/>
              <a:ext cx="574339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wrap="square" lIns="0" tIns="0" rIns="0" bIns="0" rtlCol="0">
              <a:spAutoFit/>
            </a:bodyPr>
            <a:lstStyle/>
            <a:p>
              <a:pPr marL="1270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i="0" u="none" strike="noStrike" kern="1200" cap="none" spc="-15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Lato" panose="020F0502020204030203" pitchFamily="34" charset="0"/>
                  <a:ea typeface="MS PGothic" panose="020B0600070205080204" pitchFamily="34" charset="-128"/>
                  <a:cs typeface="Montserrat"/>
                </a:rPr>
                <a:t>20</a:t>
              </a:r>
              <a:r>
                <a:rPr lang="en-GB" sz="1400" spc="-15" dirty="0">
                  <a:solidFill>
                    <a:srgbClr val="002060"/>
                  </a:solidFill>
                  <a:latin typeface="Lato" panose="020F0502020204030203" pitchFamily="34" charset="0"/>
                  <a:ea typeface="MS PGothic" panose="020B0600070205080204" pitchFamily="34" charset="-128"/>
                  <a:cs typeface="Montserrat"/>
                </a:rPr>
                <a:t>0</a:t>
              </a:r>
              <a:r>
                <a:rPr kumimoji="0" sz="1400" i="0" u="none" strike="noStrike" kern="1200" cap="none" spc="-15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Lato" panose="020F0502020204030203" pitchFamily="34" charset="0"/>
                  <a:ea typeface="MS PGothic" panose="020B0600070205080204" pitchFamily="34" charset="-128"/>
                  <a:cs typeface="Montserrat"/>
                </a:rPr>
                <a:t>0</a:t>
              </a:r>
              <a:endParaRPr kumimoji="0" sz="14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589786" y="2865683"/>
            <a:ext cx="7200000" cy="2290228"/>
            <a:chOff x="706735" y="2459283"/>
            <a:chExt cx="5864507" cy="2290228"/>
          </a:xfrm>
        </p:grpSpPr>
        <p:cxnSp>
          <p:nvCxnSpPr>
            <p:cNvPr id="33" name="Gerade Verbindung 2"/>
            <p:cNvCxnSpPr/>
            <p:nvPr/>
          </p:nvCxnSpPr>
          <p:spPr bwMode="auto">
            <a:xfrm>
              <a:off x="4893133" y="3604396"/>
              <a:ext cx="1421159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2"/>
            <p:cNvCxnSpPr/>
            <p:nvPr/>
          </p:nvCxnSpPr>
          <p:spPr bwMode="auto">
            <a:xfrm flipV="1">
              <a:off x="706735" y="2462840"/>
              <a:ext cx="5864507" cy="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itle 1"/>
            <p:cNvSpPr>
              <a:spLocks/>
            </p:cNvSpPr>
            <p:nvPr/>
          </p:nvSpPr>
          <p:spPr bwMode="auto">
            <a:xfrm>
              <a:off x="1297695" y="2728597"/>
              <a:ext cx="3154795" cy="40011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>
              <a:lvl1pPr algn="ctr" defTabSz="342900">
                <a:spcBef>
                  <a:spcPts val="0"/>
                </a:spcBef>
                <a:spcAft>
                  <a:spcPts val="0"/>
                </a:spcAft>
                <a:defRPr lang="de-DE" sz="3300">
                  <a:solidFill>
                    <a:schemeClr val="tx1"/>
                  </a:solidFill>
                  <a:latin typeface="+mj-lt"/>
                  <a:ea typeface="MS PGothic"/>
                  <a:cs typeface="+mj-cs"/>
                </a:defRPr>
              </a:lvl1pPr>
              <a:lvl2pPr algn="ctr" defTabSz="342900">
                <a:spcBef>
                  <a:spcPts val="0"/>
                </a:spcBef>
                <a:spcAft>
                  <a:spcPts val="0"/>
                </a:spcAft>
                <a:defRPr sz="3300">
                  <a:solidFill>
                    <a:schemeClr val="tx1"/>
                  </a:solidFill>
                  <a:latin typeface="Lato"/>
                  <a:ea typeface="MS PGothic"/>
                </a:defRPr>
              </a:lvl2pPr>
              <a:lvl3pPr algn="ctr" defTabSz="342900">
                <a:spcBef>
                  <a:spcPts val="0"/>
                </a:spcBef>
                <a:spcAft>
                  <a:spcPts val="0"/>
                </a:spcAft>
                <a:defRPr sz="3300">
                  <a:solidFill>
                    <a:schemeClr val="tx1"/>
                  </a:solidFill>
                  <a:latin typeface="Lato"/>
                  <a:ea typeface="MS PGothic"/>
                </a:defRPr>
              </a:lvl3pPr>
              <a:lvl4pPr algn="ctr" defTabSz="342900">
                <a:spcBef>
                  <a:spcPts val="0"/>
                </a:spcBef>
                <a:spcAft>
                  <a:spcPts val="0"/>
                </a:spcAft>
                <a:defRPr sz="3300">
                  <a:solidFill>
                    <a:schemeClr val="tx1"/>
                  </a:solidFill>
                  <a:latin typeface="Lato"/>
                  <a:ea typeface="MS PGothic"/>
                </a:defRPr>
              </a:lvl4pPr>
              <a:lvl5pPr algn="ctr" defTabSz="342900">
                <a:spcBef>
                  <a:spcPts val="0"/>
                </a:spcBef>
                <a:spcAft>
                  <a:spcPts val="0"/>
                </a:spcAft>
                <a:defRPr sz="3300">
                  <a:solidFill>
                    <a:schemeClr val="tx1"/>
                  </a:solidFill>
                  <a:latin typeface="Lato"/>
                  <a:ea typeface="MS PGothic"/>
                </a:defRPr>
              </a:lvl5pPr>
              <a:lvl6pPr marL="342900" algn="ctr" defTabSz="342900">
                <a:spcBef>
                  <a:spcPts val="0"/>
                </a:spcBef>
                <a:spcAft>
                  <a:spcPts val="0"/>
                </a:spcAft>
                <a:defRPr sz="3300">
                  <a:solidFill>
                    <a:schemeClr val="tx1"/>
                  </a:solidFill>
                  <a:latin typeface="Lato"/>
                  <a:ea typeface="MS PGothic"/>
                </a:defRPr>
              </a:lvl6pPr>
              <a:lvl7pPr marL="685800" algn="ctr" defTabSz="342900">
                <a:spcBef>
                  <a:spcPts val="0"/>
                </a:spcBef>
                <a:spcAft>
                  <a:spcPts val="0"/>
                </a:spcAft>
                <a:defRPr sz="3300">
                  <a:solidFill>
                    <a:schemeClr val="tx1"/>
                  </a:solidFill>
                  <a:latin typeface="Lato"/>
                  <a:ea typeface="MS PGothic"/>
                </a:defRPr>
              </a:lvl7pPr>
              <a:lvl8pPr marL="1028700" algn="ctr" defTabSz="342900">
                <a:spcBef>
                  <a:spcPts val="0"/>
                </a:spcBef>
                <a:spcAft>
                  <a:spcPts val="0"/>
                </a:spcAft>
                <a:defRPr sz="3300">
                  <a:solidFill>
                    <a:schemeClr val="tx1"/>
                  </a:solidFill>
                  <a:latin typeface="Lato"/>
                  <a:ea typeface="MS PGothic"/>
                </a:defRPr>
              </a:lvl8pPr>
              <a:lvl9pPr marL="1371600" algn="ctr" defTabSz="342900">
                <a:spcBef>
                  <a:spcPts val="0"/>
                </a:spcBef>
                <a:spcAft>
                  <a:spcPts val="0"/>
                </a:spcAft>
                <a:defRPr sz="3300">
                  <a:solidFill>
                    <a:schemeClr val="tx1"/>
                  </a:solidFill>
                  <a:latin typeface="Lato"/>
                  <a:ea typeface="MS PGothic"/>
                </a:defRPr>
              </a:lvl9pPr>
            </a:lstStyle>
            <a:p>
              <a:pPr marL="0" marR="0" lvl="0" indent="0" algn="r" defTabSz="3429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000" i="0" u="none" strike="noStrike" kern="1200" cap="none" spc="0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Lato"/>
                  <a:ea typeface="Lato"/>
                  <a:cs typeface="Lato"/>
                  <a:sym typeface="Wingdings"/>
                </a:rPr>
                <a:t>1</a:t>
              </a:r>
              <a:r>
                <a:rPr kumimoji="0" lang="en-GB" sz="2000" i="0" u="none" strike="noStrike" kern="1200" cap="none" spc="0" normalizeH="0" baseline="3000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Lato"/>
                  <a:ea typeface="Lato"/>
                  <a:cs typeface="Lato"/>
                  <a:sym typeface="Wingdings"/>
                </a:rPr>
                <a:t>st</a:t>
              </a:r>
              <a:r>
                <a:rPr kumimoji="0" lang="en-GB" sz="2000" i="0" u="none" strike="noStrike" kern="1200" cap="none" spc="0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Lato"/>
                  <a:ea typeface="Lato"/>
                  <a:cs typeface="Lato"/>
                  <a:sym typeface="Wingdings"/>
                </a:rPr>
                <a:t> 0.5 K &gt;</a:t>
              </a:r>
              <a:r>
                <a:rPr kumimoji="0" lang="en-GB" sz="2000" i="0" u="none" strike="noStrike" kern="1200" cap="none" spc="0" normalizeH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Lato"/>
                  <a:ea typeface="Lato"/>
                  <a:cs typeface="Lato"/>
                  <a:sym typeface="Wingdings"/>
                </a:rPr>
                <a:t> 100 a; 2</a:t>
              </a:r>
              <a:r>
                <a:rPr kumimoji="0" lang="en-GB" sz="2000" i="0" u="none" strike="noStrike" kern="1200" cap="none" spc="0" normalizeH="0" baseline="3000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Lato"/>
                  <a:ea typeface="Lato"/>
                  <a:cs typeface="Lato"/>
                  <a:sym typeface="Wingdings"/>
                </a:rPr>
                <a:t>nd</a:t>
              </a:r>
              <a:r>
                <a:rPr kumimoji="0" lang="en-GB" sz="2000" i="0" u="none" strike="noStrike" kern="1200" cap="none" spc="0" normalizeH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Lato"/>
                  <a:ea typeface="Lato"/>
                  <a:cs typeface="Lato"/>
                  <a:sym typeface="Wingdings"/>
                </a:rPr>
                <a:t> 0.5 K &lt; 30 a </a:t>
              </a:r>
              <a:endParaRPr kumimoji="0" lang="en-GB" sz="2000" b="0" i="0" u="none" strike="noStrike" kern="1200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ato"/>
                <a:ea typeface="Lato"/>
                <a:cs typeface="Lato"/>
              </a:endParaRPr>
            </a:p>
          </p:txBody>
        </p:sp>
        <p:cxnSp>
          <p:nvCxnSpPr>
            <p:cNvPr id="45" name="Gerade Verbindung 2"/>
            <p:cNvCxnSpPr/>
            <p:nvPr/>
          </p:nvCxnSpPr>
          <p:spPr bwMode="auto">
            <a:xfrm flipV="1">
              <a:off x="706735" y="4749510"/>
              <a:ext cx="4186398" cy="1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 Verbindung 2"/>
            <p:cNvCxnSpPr/>
            <p:nvPr/>
          </p:nvCxnSpPr>
          <p:spPr bwMode="auto">
            <a:xfrm flipV="1">
              <a:off x="4893133" y="3604396"/>
              <a:ext cx="0" cy="1145113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 Verbindung 2"/>
            <p:cNvCxnSpPr/>
            <p:nvPr/>
          </p:nvCxnSpPr>
          <p:spPr bwMode="auto">
            <a:xfrm flipV="1">
              <a:off x="6314292" y="2459283"/>
              <a:ext cx="0" cy="1145113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 Verbindung 2"/>
            <p:cNvCxnSpPr/>
            <p:nvPr/>
          </p:nvCxnSpPr>
          <p:spPr bwMode="auto">
            <a:xfrm>
              <a:off x="706735" y="3604396"/>
              <a:ext cx="4186398" cy="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 Verbindung 2"/>
            <p:cNvCxnSpPr/>
            <p:nvPr/>
          </p:nvCxnSpPr>
          <p:spPr bwMode="auto">
            <a:xfrm>
              <a:off x="6314292" y="2462840"/>
              <a:ext cx="256950" cy="0"/>
            </a:xfrm>
            <a:prstGeom prst="line">
              <a:avLst/>
            </a:prstGeom>
            <a:ln w="19050">
              <a:solidFill>
                <a:srgbClr val="FF0000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feld 1"/>
          <p:cNvSpPr txBox="1"/>
          <p:nvPr/>
        </p:nvSpPr>
        <p:spPr>
          <a:xfrm>
            <a:off x="960160" y="397150"/>
            <a:ext cx="7223700" cy="565146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en-US" sz="3200" dirty="0"/>
              <a:t>But first: a word about Climate Change!</a:t>
            </a:r>
          </a:p>
        </p:txBody>
      </p:sp>
    </p:spTree>
    <p:extLst>
      <p:ext uri="{BB962C8B-B14F-4D97-AF65-F5344CB8AC3E}">
        <p14:creationId xmlns:p14="http://schemas.microsoft.com/office/powerpoint/2010/main" val="139093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5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" t="14936" r="1641"/>
          <a:stretch/>
        </p:blipFill>
        <p:spPr>
          <a:xfrm>
            <a:off x="394716" y="1384299"/>
            <a:ext cx="8547100" cy="4254501"/>
          </a:xfrm>
          <a:prstGeom prst="rect">
            <a:avLst/>
          </a:prstGeom>
        </p:spPr>
      </p:pic>
      <p:sp>
        <p:nvSpPr>
          <p:cNvPr id="66" name="object 165"/>
          <p:cNvSpPr txBox="1"/>
          <p:nvPr/>
        </p:nvSpPr>
        <p:spPr>
          <a:xfrm>
            <a:off x="394716" y="5693248"/>
            <a:ext cx="850900" cy="21544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i="0" u="none" strike="noStrike" kern="1200" cap="none" spc="-15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rPr>
              <a:t>-</a:t>
            </a:r>
            <a:r>
              <a:rPr kumimoji="0" sz="1400" i="0" u="none" strike="noStrike" kern="1200" cap="none" spc="-15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rPr>
              <a:t>2</a:t>
            </a:r>
            <a:r>
              <a:rPr kumimoji="0" lang="en-GB" sz="1400" i="0" u="none" strike="noStrike" kern="1200" cap="none" spc="-15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rPr>
              <a:t>0,</a:t>
            </a:r>
            <a:r>
              <a:rPr kumimoji="0" sz="1400" i="0" u="none" strike="noStrike" kern="1200" cap="none" spc="-15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rPr>
              <a:t>0</a:t>
            </a:r>
            <a:r>
              <a:rPr lang="en-GB" sz="1400" spc="-15" dirty="0">
                <a:solidFill>
                  <a:srgbClr val="002060"/>
                </a:solidFill>
                <a:latin typeface="Lato" panose="020F0502020204030203" pitchFamily="34" charset="0"/>
                <a:ea typeface="MS PGothic" panose="020B0600070205080204" pitchFamily="34" charset="-128"/>
                <a:cs typeface="Montserrat"/>
              </a:rPr>
              <a:t>0</a:t>
            </a:r>
            <a:r>
              <a:rPr kumimoji="0" sz="1400" i="0" u="none" strike="noStrike" kern="1200" cap="none" spc="-15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rPr>
              <a:t>0</a:t>
            </a:r>
            <a:endParaRPr kumimoji="0" sz="14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Lato" panose="020F0502020204030203" pitchFamily="34" charset="0"/>
              <a:ea typeface="MS PGothic" panose="020B0600070205080204" pitchFamily="34" charset="-128"/>
              <a:cs typeface="Montserrat"/>
            </a:endParaRPr>
          </a:p>
        </p:txBody>
      </p:sp>
      <p:sp>
        <p:nvSpPr>
          <p:cNvPr id="67" name="object 165"/>
          <p:cNvSpPr txBox="1"/>
          <p:nvPr/>
        </p:nvSpPr>
        <p:spPr>
          <a:xfrm>
            <a:off x="3817366" y="5693248"/>
            <a:ext cx="850900" cy="21544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i="0" u="none" strike="noStrike" kern="1200" cap="none" spc="-15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rPr>
              <a:t>-10,</a:t>
            </a:r>
            <a:r>
              <a:rPr kumimoji="0" sz="1400" i="0" u="none" strike="noStrike" kern="1200" cap="none" spc="-15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rPr>
              <a:t>0</a:t>
            </a:r>
            <a:r>
              <a:rPr lang="en-GB" sz="1400" spc="-15" dirty="0">
                <a:solidFill>
                  <a:srgbClr val="002060"/>
                </a:solidFill>
                <a:latin typeface="Lato" panose="020F0502020204030203" pitchFamily="34" charset="0"/>
                <a:ea typeface="MS PGothic" panose="020B0600070205080204" pitchFamily="34" charset="-128"/>
                <a:cs typeface="Montserrat"/>
              </a:rPr>
              <a:t>0</a:t>
            </a:r>
            <a:r>
              <a:rPr kumimoji="0" sz="1400" i="0" u="none" strike="noStrike" kern="1200" cap="none" spc="-15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rPr>
              <a:t>0</a:t>
            </a:r>
            <a:endParaRPr kumimoji="0" sz="14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Lato" panose="020F0502020204030203" pitchFamily="34" charset="0"/>
              <a:ea typeface="MS PGothic" panose="020B0600070205080204" pitchFamily="34" charset="-128"/>
              <a:cs typeface="Montserrat"/>
            </a:endParaRPr>
          </a:p>
        </p:txBody>
      </p:sp>
      <p:sp>
        <p:nvSpPr>
          <p:cNvPr id="68" name="object 165"/>
          <p:cNvSpPr txBox="1"/>
          <p:nvPr/>
        </p:nvSpPr>
        <p:spPr>
          <a:xfrm>
            <a:off x="8045196" y="5693248"/>
            <a:ext cx="152400" cy="21544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1400" i="0" u="none" strike="noStrike" kern="1200" cap="none" spc="-15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rPr>
              <a:t>0</a:t>
            </a:r>
            <a:endParaRPr kumimoji="0" sz="14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Lato" panose="020F0502020204030203" pitchFamily="34" charset="0"/>
              <a:ea typeface="MS PGothic" panose="020B0600070205080204" pitchFamily="34" charset="-128"/>
              <a:cs typeface="Montserrat"/>
            </a:endParaRPr>
          </a:p>
        </p:txBody>
      </p:sp>
      <p:sp>
        <p:nvSpPr>
          <p:cNvPr id="69" name="object 165"/>
          <p:cNvSpPr txBox="1"/>
          <p:nvPr/>
        </p:nvSpPr>
        <p:spPr>
          <a:xfrm>
            <a:off x="8539063" y="5693248"/>
            <a:ext cx="455762" cy="21544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i="0" u="none" strike="noStrike" kern="1200" cap="none" spc="-15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rPr>
              <a:t>2,00</a:t>
            </a:r>
            <a:r>
              <a:rPr kumimoji="0" sz="1400" i="0" u="none" strike="noStrike" kern="1200" cap="none" spc="-15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rPr>
              <a:t>0</a:t>
            </a:r>
            <a:endParaRPr kumimoji="0" sz="14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Lato" panose="020F0502020204030203" pitchFamily="34" charset="0"/>
              <a:ea typeface="MS PGothic" panose="020B0600070205080204" pitchFamily="34" charset="-128"/>
              <a:cs typeface="Montserrat"/>
            </a:endParaRPr>
          </a:p>
        </p:txBody>
      </p:sp>
      <p:sp>
        <p:nvSpPr>
          <p:cNvPr id="70" name="object 165"/>
          <p:cNvSpPr txBox="1"/>
          <p:nvPr/>
        </p:nvSpPr>
        <p:spPr>
          <a:xfrm>
            <a:off x="5757291" y="5693248"/>
            <a:ext cx="850900" cy="21544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i="0" u="none" strike="noStrike" kern="1200" cap="none" spc="-15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rPr>
              <a:t>-5,</a:t>
            </a:r>
            <a:r>
              <a:rPr kumimoji="0" sz="1400" i="0" u="none" strike="noStrike" kern="1200" cap="none" spc="-15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rPr>
              <a:t>0</a:t>
            </a:r>
            <a:r>
              <a:rPr lang="en-GB" sz="1400" spc="-15" dirty="0">
                <a:solidFill>
                  <a:srgbClr val="002060"/>
                </a:solidFill>
                <a:latin typeface="Lato" panose="020F0502020204030203" pitchFamily="34" charset="0"/>
                <a:ea typeface="MS PGothic" panose="020B0600070205080204" pitchFamily="34" charset="-128"/>
                <a:cs typeface="Montserrat"/>
              </a:rPr>
              <a:t>0</a:t>
            </a:r>
            <a:r>
              <a:rPr kumimoji="0" sz="1400" i="0" u="none" strike="noStrike" kern="1200" cap="none" spc="-15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rPr>
              <a:t>0</a:t>
            </a:r>
            <a:endParaRPr kumimoji="0" sz="14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Lato" panose="020F0502020204030203" pitchFamily="34" charset="0"/>
              <a:ea typeface="MS PGothic" panose="020B0600070205080204" pitchFamily="34" charset="-128"/>
              <a:cs typeface="Montserrat"/>
            </a:endParaRPr>
          </a:p>
        </p:txBody>
      </p:sp>
      <p:sp>
        <p:nvSpPr>
          <p:cNvPr id="71" name="object 165"/>
          <p:cNvSpPr txBox="1"/>
          <p:nvPr/>
        </p:nvSpPr>
        <p:spPr>
          <a:xfrm>
            <a:off x="1896491" y="5693248"/>
            <a:ext cx="850900" cy="21544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i="0" u="none" strike="noStrike" kern="1200" cap="none" spc="-15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rPr>
              <a:t>-15,</a:t>
            </a:r>
            <a:r>
              <a:rPr kumimoji="0" sz="1400" i="0" u="none" strike="noStrike" kern="1200" cap="none" spc="-15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rPr>
              <a:t>0</a:t>
            </a:r>
            <a:r>
              <a:rPr lang="en-GB" sz="1400" spc="-15" dirty="0">
                <a:solidFill>
                  <a:srgbClr val="002060"/>
                </a:solidFill>
                <a:latin typeface="Lato" panose="020F0502020204030203" pitchFamily="34" charset="0"/>
                <a:ea typeface="MS PGothic" panose="020B0600070205080204" pitchFamily="34" charset="-128"/>
                <a:cs typeface="Montserrat"/>
              </a:rPr>
              <a:t>0</a:t>
            </a:r>
            <a:r>
              <a:rPr kumimoji="0" sz="1400" i="0" u="none" strike="noStrike" kern="1200" cap="none" spc="-15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rPr>
              <a:t>0</a:t>
            </a:r>
            <a:endParaRPr kumimoji="0" sz="14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Lato" panose="020F0502020204030203" pitchFamily="34" charset="0"/>
              <a:ea typeface="MS PGothic" panose="020B0600070205080204" pitchFamily="34" charset="-128"/>
              <a:cs typeface="Montserrat"/>
            </a:endParaRPr>
          </a:p>
        </p:txBody>
      </p:sp>
      <p:sp>
        <p:nvSpPr>
          <p:cNvPr id="72" name="Rechteck 5">
            <a:extLst>
              <a:ext uri="{FF2B5EF4-FFF2-40B4-BE49-F238E27FC236}">
                <a16:creationId xmlns:a16="http://schemas.microsoft.com/office/drawing/2014/main" id="{7F2990D4-EA79-45D6-AF78-DF052903B3F1}"/>
              </a:ext>
            </a:extLst>
          </p:cNvPr>
          <p:cNvSpPr/>
          <p:nvPr/>
        </p:nvSpPr>
        <p:spPr bwMode="auto">
          <a:xfrm>
            <a:off x="7688712" y="5264611"/>
            <a:ext cx="1356528" cy="37418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de-DE" sz="1600" dirty="0"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Year AD</a:t>
            </a:r>
            <a:endParaRPr lang="de-DE" sz="1600" dirty="0">
              <a:latin typeface="Lato" panose="020F0502020204030203" pitchFamily="34" charset="0"/>
              <a:cs typeface="Times New Roman" panose="02020603050405020304" pitchFamily="18" charset="0"/>
            </a:endParaRPr>
          </a:p>
        </p:txBody>
      </p:sp>
      <p:sp>
        <p:nvSpPr>
          <p:cNvPr id="73" name="Rechteck 5">
            <a:extLst>
              <a:ext uri="{FF2B5EF4-FFF2-40B4-BE49-F238E27FC236}">
                <a16:creationId xmlns:a16="http://schemas.microsoft.com/office/drawing/2014/main" id="{7F2990D4-EA79-45D6-AF78-DF052903B3F1}"/>
              </a:ext>
            </a:extLst>
          </p:cNvPr>
          <p:cNvSpPr/>
          <p:nvPr/>
        </p:nvSpPr>
        <p:spPr bwMode="auto">
          <a:xfrm>
            <a:off x="394716" y="1853700"/>
            <a:ext cx="3344015" cy="33855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sz="1600" dirty="0"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de-DE" sz="1600" dirty="0">
                <a:latin typeface="Lato" panose="020F0502020204030203" pitchFamily="34" charset="0"/>
                <a:cs typeface="Times New Roman" panose="02020603050405020304" pitchFamily="18" charset="0"/>
              </a:rPr>
              <a:t>T [K] </a:t>
            </a:r>
            <a:r>
              <a:rPr lang="de-DE" sz="1600" dirty="0" err="1">
                <a:latin typeface="Lato" panose="020F0502020204030203" pitchFamily="34" charset="0"/>
                <a:cs typeface="Times New Roman" panose="02020603050405020304" pitchFamily="18" charset="0"/>
              </a:rPr>
              <a:t>vs</a:t>
            </a:r>
            <a:r>
              <a:rPr lang="de-DE" sz="1600" dirty="0">
                <a:latin typeface="Lato" panose="020F0502020204030203" pitchFamily="34" charset="0"/>
                <a:cs typeface="Times New Roman" panose="02020603050405020304" pitchFamily="18" charset="0"/>
              </a:rPr>
              <a:t> AVG(</a:t>
            </a:r>
            <a:r>
              <a:rPr lang="de-DE" sz="1600" dirty="0">
                <a:solidFill>
                  <a:srgbClr val="0000FF"/>
                </a:solidFill>
                <a:latin typeface="Lato" panose="020F0502020204030203" pitchFamily="34" charset="0"/>
                <a:cs typeface="Times New Roman" panose="02020603050405020304" pitchFamily="18" charset="0"/>
              </a:rPr>
              <a:t>1880-1910</a:t>
            </a:r>
            <a:r>
              <a:rPr lang="de-DE" sz="1600" dirty="0">
                <a:latin typeface="Lato" panose="020F0502020204030203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4" name="object 165"/>
          <p:cNvSpPr txBox="1"/>
          <p:nvPr/>
        </p:nvSpPr>
        <p:spPr>
          <a:xfrm>
            <a:off x="97404" y="2394523"/>
            <a:ext cx="234954" cy="21544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sz="1400" i="0" u="none" strike="noStrike" kern="1200" cap="none" spc="-15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rPr>
              <a:t>0</a:t>
            </a:r>
            <a:endParaRPr kumimoji="0" sz="14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Lato" panose="020F0502020204030203" pitchFamily="34" charset="0"/>
              <a:ea typeface="MS PGothic" panose="020B0600070205080204" pitchFamily="34" charset="-128"/>
              <a:cs typeface="Montserrat"/>
            </a:endParaRPr>
          </a:p>
        </p:txBody>
      </p:sp>
      <p:sp>
        <p:nvSpPr>
          <p:cNvPr id="75" name="object 165"/>
          <p:cNvSpPr txBox="1"/>
          <p:nvPr/>
        </p:nvSpPr>
        <p:spPr>
          <a:xfrm>
            <a:off x="97404" y="1464883"/>
            <a:ext cx="234954" cy="21544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i="0" u="none" strike="noStrike" kern="1200" cap="none" spc="-15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rPr>
              <a:t>1</a:t>
            </a:r>
            <a:endParaRPr kumimoji="0" sz="14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Lato" panose="020F0502020204030203" pitchFamily="34" charset="0"/>
              <a:ea typeface="MS PGothic" panose="020B0600070205080204" pitchFamily="34" charset="-128"/>
              <a:cs typeface="Montserrat"/>
            </a:endParaRPr>
          </a:p>
        </p:txBody>
      </p:sp>
      <p:sp>
        <p:nvSpPr>
          <p:cNvPr id="76" name="object 165"/>
          <p:cNvSpPr txBox="1"/>
          <p:nvPr/>
        </p:nvSpPr>
        <p:spPr>
          <a:xfrm>
            <a:off x="97404" y="3309874"/>
            <a:ext cx="234954" cy="21544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i="0" u="none" strike="noStrike" kern="1200" cap="none" spc="-15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rPr>
              <a:t>-1</a:t>
            </a:r>
            <a:endParaRPr kumimoji="0" sz="14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Lato" panose="020F0502020204030203" pitchFamily="34" charset="0"/>
              <a:ea typeface="MS PGothic" panose="020B0600070205080204" pitchFamily="34" charset="-128"/>
              <a:cs typeface="Montserrat"/>
            </a:endParaRPr>
          </a:p>
        </p:txBody>
      </p:sp>
      <p:sp>
        <p:nvSpPr>
          <p:cNvPr id="77" name="object 165"/>
          <p:cNvSpPr txBox="1"/>
          <p:nvPr/>
        </p:nvSpPr>
        <p:spPr>
          <a:xfrm>
            <a:off x="97404" y="4232782"/>
            <a:ext cx="234954" cy="21544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i="0" u="none" strike="noStrike" kern="1200" cap="none" spc="-15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rPr>
              <a:t>-2</a:t>
            </a:r>
            <a:endParaRPr kumimoji="0" sz="14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Lato" panose="020F0502020204030203" pitchFamily="34" charset="0"/>
              <a:ea typeface="MS PGothic" panose="020B0600070205080204" pitchFamily="34" charset="-128"/>
              <a:cs typeface="Montserrat"/>
            </a:endParaRPr>
          </a:p>
        </p:txBody>
      </p:sp>
      <p:sp>
        <p:nvSpPr>
          <p:cNvPr id="79" name="object 165"/>
          <p:cNvSpPr txBox="1"/>
          <p:nvPr/>
        </p:nvSpPr>
        <p:spPr>
          <a:xfrm>
            <a:off x="97404" y="5152896"/>
            <a:ext cx="234954" cy="21544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i="0" u="none" strike="noStrike" kern="1200" cap="none" spc="-15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Lato" panose="020F0502020204030203" pitchFamily="34" charset="0"/>
                <a:ea typeface="MS PGothic" panose="020B0600070205080204" pitchFamily="34" charset="-128"/>
                <a:cs typeface="Montserrat"/>
              </a:rPr>
              <a:t>-3</a:t>
            </a:r>
            <a:endParaRPr kumimoji="0" sz="14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Lato" panose="020F0502020204030203" pitchFamily="34" charset="0"/>
              <a:ea typeface="MS PGothic" panose="020B0600070205080204" pitchFamily="34" charset="-128"/>
              <a:cs typeface="Montserrat"/>
            </a:endParaRPr>
          </a:p>
        </p:txBody>
      </p:sp>
      <p:grpSp>
        <p:nvGrpSpPr>
          <p:cNvPr id="91" name="Group 90"/>
          <p:cNvGrpSpPr/>
          <p:nvPr/>
        </p:nvGrpSpPr>
        <p:grpSpPr>
          <a:xfrm>
            <a:off x="645994" y="1438359"/>
            <a:ext cx="8143613" cy="4173917"/>
            <a:chOff x="645994" y="1438359"/>
            <a:chExt cx="8143613" cy="4173917"/>
          </a:xfrm>
        </p:grpSpPr>
        <p:sp>
          <p:nvSpPr>
            <p:cNvPr id="60" name="Rectangle 59"/>
            <p:cNvSpPr/>
            <p:nvPr/>
          </p:nvSpPr>
          <p:spPr>
            <a:xfrm>
              <a:off x="3971706" y="3940394"/>
              <a:ext cx="481790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GB" sz="2000" b="1" dirty="0">
                  <a:solidFill>
                    <a:srgbClr val="0000FF"/>
                  </a:solidFill>
                </a:rPr>
                <a:t>Holocene </a:t>
              </a:r>
              <a:r>
                <a:rPr lang="en-GB" sz="2000" dirty="0">
                  <a:solidFill>
                    <a:srgbClr val="0000FF"/>
                  </a:solidFill>
                </a:rPr>
                <a:t>[from the last ice age to now]</a:t>
              </a:r>
            </a:p>
          </p:txBody>
        </p:sp>
        <p:cxnSp>
          <p:nvCxnSpPr>
            <p:cNvPr id="81" name="Gerade Verbindung mit Pfeil 29"/>
            <p:cNvCxnSpPr/>
            <p:nvPr/>
          </p:nvCxnSpPr>
          <p:spPr bwMode="auto">
            <a:xfrm>
              <a:off x="3573048" y="1438359"/>
              <a:ext cx="0" cy="4173917"/>
            </a:xfrm>
            <a:prstGeom prst="straightConnector1">
              <a:avLst/>
            </a:prstGeom>
            <a:ln w="12700">
              <a:solidFill>
                <a:srgbClr val="0000FF"/>
              </a:solidFill>
              <a:prstDash val="dash"/>
              <a:headEnd type="non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Rectangle 84"/>
            <p:cNvSpPr/>
            <p:nvPr/>
          </p:nvSpPr>
          <p:spPr>
            <a:xfrm>
              <a:off x="645994" y="3940394"/>
              <a:ext cx="1972156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2000" b="1" dirty="0">
                  <a:solidFill>
                    <a:srgbClr val="0000FF"/>
                  </a:solidFill>
                </a:rPr>
                <a:t>Last Ice Age</a:t>
              </a:r>
              <a:endParaRPr lang="en-GB" sz="2000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6058033" y="2843705"/>
            <a:ext cx="2632959" cy="400110"/>
            <a:chOff x="6058033" y="2843705"/>
            <a:chExt cx="2632959" cy="400110"/>
          </a:xfrm>
        </p:grpSpPr>
        <p:sp>
          <p:nvSpPr>
            <p:cNvPr id="86" name="Rectangle 85"/>
            <p:cNvSpPr/>
            <p:nvPr/>
          </p:nvSpPr>
          <p:spPr>
            <a:xfrm>
              <a:off x="6058033" y="2843705"/>
              <a:ext cx="23432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GB" sz="2000" dirty="0">
                  <a:solidFill>
                    <a:srgbClr val="0000FF"/>
                  </a:solidFill>
                </a:rPr>
                <a:t>Little Ice Age</a:t>
              </a:r>
            </a:p>
          </p:txBody>
        </p:sp>
        <p:cxnSp>
          <p:nvCxnSpPr>
            <p:cNvPr id="87" name="Gerade Verbindung mit Pfeil 29"/>
            <p:cNvCxnSpPr/>
            <p:nvPr/>
          </p:nvCxnSpPr>
          <p:spPr bwMode="auto">
            <a:xfrm flipH="1">
              <a:off x="8401233" y="2941983"/>
              <a:ext cx="289759" cy="101777"/>
            </a:xfrm>
            <a:prstGeom prst="straightConnector1">
              <a:avLst/>
            </a:prstGeom>
            <a:ln w="12700">
              <a:solidFill>
                <a:srgbClr val="0000FF"/>
              </a:solidFill>
              <a:prstDash val="solid"/>
              <a:headEnd type="triangle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Textfeld 1"/>
          <p:cNvSpPr txBox="1"/>
          <p:nvPr/>
        </p:nvSpPr>
        <p:spPr>
          <a:xfrm>
            <a:off x="1554357" y="397150"/>
            <a:ext cx="6035297" cy="565146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en-US" sz="3200" dirty="0"/>
              <a:t>Temperature Change (mid-term)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0066" y="485882"/>
            <a:ext cx="839658" cy="83965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0066" y="485882"/>
            <a:ext cx="839658" cy="839658"/>
          </a:xfrm>
          <a:prstGeom prst="rect">
            <a:avLst/>
          </a:prstGeom>
        </p:spPr>
      </p:pic>
      <p:sp>
        <p:nvSpPr>
          <p:cNvPr id="32" name="Ellipse 2"/>
          <p:cNvSpPr/>
          <p:nvPr/>
        </p:nvSpPr>
        <p:spPr>
          <a:xfrm>
            <a:off x="8462467" y="1232452"/>
            <a:ext cx="602941" cy="1409646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04"/>
          <p:cNvSpPr>
            <a:spLocks noChangeArrowheads="1"/>
          </p:cNvSpPr>
          <p:nvPr/>
        </p:nvSpPr>
        <p:spPr bwMode="auto">
          <a:xfrm>
            <a:off x="6479634" y="1030845"/>
            <a:ext cx="19956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GB" altLang="en-US" dirty="0">
                <a:solidFill>
                  <a:srgbClr val="FF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Hockey-Stick Curve</a:t>
            </a:r>
            <a:endParaRPr lang="en-GB" altLang="en-US" sz="1400" dirty="0">
              <a:solidFill>
                <a:srgbClr val="FF00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078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72"/>
          <p:cNvSpPr>
            <a:spLocks noChangeArrowheads="1"/>
          </p:cNvSpPr>
          <p:nvPr/>
        </p:nvSpPr>
        <p:spPr bwMode="auto">
          <a:xfrm>
            <a:off x="8384747" y="5661281"/>
            <a:ext cx="30617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1400" b="0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T[a]</a:t>
            </a:r>
            <a:endParaRPr lang="en-US" altLang="en-US" sz="1400" b="0" dirty="0">
              <a:solidFill>
                <a:prstClr val="black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Text Placeholder 3"/>
          <p:cNvSpPr txBox="1">
            <a:spLocks/>
          </p:cNvSpPr>
          <p:nvPr/>
        </p:nvSpPr>
        <p:spPr>
          <a:xfrm>
            <a:off x="246185" y="6293494"/>
            <a:ext cx="8531766" cy="333996"/>
          </a:xfrm>
          <a:prstGeom prst="rect">
            <a:avLst/>
          </a:prstGeom>
        </p:spPr>
        <p:txBody>
          <a:bodyPr/>
          <a:lstStyle>
            <a:lvl1pPr marL="358775" indent="-358775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77875" indent="-298450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900">
                <a:solidFill>
                  <a:schemeClr val="tx1"/>
                </a:solidFill>
                <a:latin typeface="+mn-lt"/>
              </a:defRPr>
            </a:lvl2pPr>
            <a:lvl3pPr marL="1196975" indent="-239713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500">
                <a:solidFill>
                  <a:schemeClr val="tx1"/>
                </a:solidFill>
                <a:latin typeface="+mn-lt"/>
              </a:defRPr>
            </a:lvl3pPr>
            <a:lvl4pPr marL="1676400" indent="-239713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tx1"/>
                </a:solidFill>
                <a:latin typeface="+mn-lt"/>
              </a:defRPr>
            </a:lvl4pPr>
            <a:lvl5pPr marL="2155825" indent="-239713" algn="l" defTabSz="957263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2613025" indent="-239713" algn="l" defTabSz="957263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n-lt"/>
              </a:defRPr>
            </a:lvl6pPr>
            <a:lvl7pPr marL="3070225" indent="-239713" algn="l" defTabSz="957263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n-lt"/>
              </a:defRPr>
            </a:lvl7pPr>
            <a:lvl8pPr marL="3527425" indent="-239713" algn="l" defTabSz="957263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n-lt"/>
              </a:defRPr>
            </a:lvl8pPr>
            <a:lvl9pPr marL="3984625" indent="-239713" algn="l" defTabSz="957263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r">
              <a:buNone/>
            </a:pPr>
            <a:r>
              <a:rPr lang="en-US" sz="1000" kern="0" dirty="0">
                <a:solidFill>
                  <a:schemeClr val="bg1">
                    <a:lumMod val="75000"/>
                  </a:schemeClr>
                </a:solidFill>
              </a:rPr>
              <a:t>After: </a:t>
            </a:r>
            <a:r>
              <a:rPr lang="en-US" sz="1000" kern="0" dirty="0" err="1">
                <a:solidFill>
                  <a:schemeClr val="bg1">
                    <a:lumMod val="75000"/>
                  </a:schemeClr>
                </a:solidFill>
              </a:rPr>
              <a:t>Gregor</a:t>
            </a:r>
            <a:r>
              <a:rPr lang="en-US" sz="1000" kern="0" dirty="0">
                <a:solidFill>
                  <a:schemeClr val="bg1">
                    <a:lumMod val="75000"/>
                  </a:schemeClr>
                </a:solidFill>
              </a:rPr>
              <a:t> Hagedorn, Franz Bauer, Johannes </a:t>
            </a:r>
            <a:r>
              <a:rPr lang="en-US" sz="1000" kern="0" dirty="0" err="1">
                <a:solidFill>
                  <a:schemeClr val="bg1">
                    <a:lumMod val="75000"/>
                  </a:schemeClr>
                </a:solidFill>
              </a:rPr>
              <a:t>Etzkorn</a:t>
            </a:r>
            <a:r>
              <a:rPr lang="en-US" sz="1000" kern="0" dirty="0">
                <a:solidFill>
                  <a:schemeClr val="bg1">
                    <a:lumMod val="75000"/>
                  </a:schemeClr>
                </a:solidFill>
              </a:rPr>
              <a:t>, CC BY-SA 4.0, adapted from John Englander, and Hansen &amp; Sato [</a:t>
            </a:r>
            <a:r>
              <a:rPr lang="en-US" sz="1000" kern="0" dirty="0">
                <a:solidFill>
                  <a:schemeClr val="bg1">
                    <a:lumMod val="75000"/>
                  </a:schemeClr>
                </a:solidFill>
                <a:hlinkClick r:id="rId2"/>
              </a:rPr>
              <a:t>Link</a:t>
            </a:r>
            <a:r>
              <a:rPr lang="en-US" sz="1000" kern="0" dirty="0">
                <a:solidFill>
                  <a:schemeClr val="bg1">
                    <a:lumMod val="75000"/>
                  </a:schemeClr>
                </a:solidFill>
              </a:rPr>
              <a:t>]</a:t>
            </a:r>
            <a:endParaRPr lang="de-DE" sz="1000" kern="0" dirty="0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64467" y="1443207"/>
            <a:ext cx="8274057" cy="4772240"/>
            <a:chOff x="447825" y="1039377"/>
            <a:chExt cx="6717938" cy="4187080"/>
          </a:xfrm>
        </p:grpSpPr>
        <p:sp>
          <p:nvSpPr>
            <p:cNvPr id="16" name="Rectangle 64"/>
            <p:cNvSpPr>
              <a:spLocks noChangeArrowheads="1"/>
            </p:cNvSpPr>
            <p:nvPr/>
          </p:nvSpPr>
          <p:spPr bwMode="auto">
            <a:xfrm>
              <a:off x="953546" y="5037430"/>
              <a:ext cx="589590" cy="18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GB" altLang="en-US" sz="1400" b="0" dirty="0">
                  <a:solidFill>
                    <a:srgbClr val="00000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-400,000</a:t>
              </a:r>
              <a:endParaRPr lang="en-GB" altLang="en-US" sz="1400" b="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7" name="Rectangle 65"/>
            <p:cNvSpPr>
              <a:spLocks noChangeArrowheads="1"/>
            </p:cNvSpPr>
            <p:nvPr/>
          </p:nvSpPr>
          <p:spPr bwMode="auto">
            <a:xfrm>
              <a:off x="528519" y="1039377"/>
              <a:ext cx="253796" cy="18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GB" altLang="en-US" sz="1400" b="0" dirty="0">
                  <a:solidFill>
                    <a:schemeClr val="accent3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400</a:t>
              </a:r>
            </a:p>
          </p:txBody>
        </p:sp>
        <p:sp>
          <p:nvSpPr>
            <p:cNvPr id="18" name="Rectangle 66"/>
            <p:cNvSpPr>
              <a:spLocks noChangeArrowheads="1"/>
            </p:cNvSpPr>
            <p:nvPr/>
          </p:nvSpPr>
          <p:spPr bwMode="auto">
            <a:xfrm>
              <a:off x="528519" y="1441644"/>
              <a:ext cx="253796" cy="18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GB" altLang="en-US" sz="1400" b="0" dirty="0">
                  <a:solidFill>
                    <a:schemeClr val="accent3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300</a:t>
              </a:r>
            </a:p>
          </p:txBody>
        </p:sp>
        <p:sp>
          <p:nvSpPr>
            <p:cNvPr id="19" name="Line 67"/>
            <p:cNvSpPr>
              <a:spLocks noChangeShapeType="1"/>
            </p:cNvSpPr>
            <p:nvPr/>
          </p:nvSpPr>
          <p:spPr bwMode="auto">
            <a:xfrm>
              <a:off x="1252242" y="4973616"/>
              <a:ext cx="0" cy="68068"/>
            </a:xfrm>
            <a:prstGeom prst="line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0" name="Rectangle 68"/>
            <p:cNvSpPr>
              <a:spLocks noChangeArrowheads="1"/>
            </p:cNvSpPr>
            <p:nvPr/>
          </p:nvSpPr>
          <p:spPr bwMode="auto">
            <a:xfrm>
              <a:off x="2413605" y="5037430"/>
              <a:ext cx="589590" cy="18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GB" altLang="en-US" sz="1400" b="0" dirty="0">
                  <a:solidFill>
                    <a:srgbClr val="00000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-300,000</a:t>
              </a:r>
              <a:endParaRPr lang="en-GB" altLang="en-US" sz="1400" b="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1" name="Line 69"/>
            <p:cNvSpPr>
              <a:spLocks noChangeShapeType="1"/>
            </p:cNvSpPr>
            <p:nvPr/>
          </p:nvSpPr>
          <p:spPr bwMode="auto">
            <a:xfrm>
              <a:off x="2712299" y="4973616"/>
              <a:ext cx="0" cy="68068"/>
            </a:xfrm>
            <a:prstGeom prst="line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2" name="Rectangle 70"/>
            <p:cNvSpPr>
              <a:spLocks noChangeArrowheads="1"/>
            </p:cNvSpPr>
            <p:nvPr/>
          </p:nvSpPr>
          <p:spPr bwMode="auto">
            <a:xfrm>
              <a:off x="3881963" y="5037430"/>
              <a:ext cx="589590" cy="18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GB" altLang="en-US" sz="1400" b="0" dirty="0">
                  <a:solidFill>
                    <a:srgbClr val="00000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-200,000</a:t>
              </a:r>
              <a:endParaRPr lang="en-GB" altLang="en-US" sz="1400" b="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3" name="Line 71"/>
            <p:cNvSpPr>
              <a:spLocks noChangeShapeType="1"/>
            </p:cNvSpPr>
            <p:nvPr/>
          </p:nvSpPr>
          <p:spPr bwMode="auto">
            <a:xfrm>
              <a:off x="4177433" y="4973616"/>
              <a:ext cx="0" cy="68068"/>
            </a:xfrm>
            <a:prstGeom prst="line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4" name="Rectangle 72"/>
            <p:cNvSpPr>
              <a:spLocks noChangeArrowheads="1"/>
            </p:cNvSpPr>
            <p:nvPr/>
          </p:nvSpPr>
          <p:spPr bwMode="auto">
            <a:xfrm>
              <a:off x="5336135" y="5037430"/>
              <a:ext cx="589590" cy="18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GB" altLang="en-US" sz="1400" b="0" dirty="0">
                  <a:solidFill>
                    <a:srgbClr val="00000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-100,000</a:t>
              </a:r>
              <a:endParaRPr lang="en-GB" altLang="en-US" sz="1400" b="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5" name="Line 73"/>
            <p:cNvSpPr>
              <a:spLocks noChangeShapeType="1"/>
            </p:cNvSpPr>
            <p:nvPr/>
          </p:nvSpPr>
          <p:spPr bwMode="auto">
            <a:xfrm>
              <a:off x="5628352" y="4973616"/>
              <a:ext cx="0" cy="68068"/>
            </a:xfrm>
            <a:prstGeom prst="line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6" name="Rectangle 74"/>
            <p:cNvSpPr>
              <a:spLocks noChangeArrowheads="1"/>
            </p:cNvSpPr>
            <p:nvPr/>
          </p:nvSpPr>
          <p:spPr bwMode="auto">
            <a:xfrm>
              <a:off x="7047248" y="5037430"/>
              <a:ext cx="84600" cy="18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GB" altLang="en-US" sz="1400" b="0" dirty="0">
                  <a:solidFill>
                    <a:srgbClr val="00000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0</a:t>
              </a:r>
              <a:endParaRPr lang="en-GB" altLang="en-US" sz="1400" b="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7" name="Line 75"/>
            <p:cNvSpPr>
              <a:spLocks noChangeShapeType="1"/>
            </p:cNvSpPr>
            <p:nvPr/>
          </p:nvSpPr>
          <p:spPr bwMode="auto">
            <a:xfrm>
              <a:off x="7100594" y="4973616"/>
              <a:ext cx="0" cy="68068"/>
            </a:xfrm>
            <a:prstGeom prst="line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8" name="Freeform 76"/>
            <p:cNvSpPr>
              <a:spLocks/>
            </p:cNvSpPr>
            <p:nvPr/>
          </p:nvSpPr>
          <p:spPr bwMode="auto">
            <a:xfrm>
              <a:off x="816661" y="1122430"/>
              <a:ext cx="64982" cy="3852250"/>
            </a:xfrm>
            <a:custGeom>
              <a:avLst/>
              <a:gdLst>
                <a:gd name="T0" fmla="*/ 0 w 217"/>
                <a:gd name="T1" fmla="*/ 0 h 12379"/>
                <a:gd name="T2" fmla="*/ 217 w 217"/>
                <a:gd name="T3" fmla="*/ 0 h 12379"/>
                <a:gd name="T4" fmla="*/ 217 w 217"/>
                <a:gd name="T5" fmla="*/ 12379 h 12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7" h="12379">
                  <a:moveTo>
                    <a:pt x="0" y="0"/>
                  </a:moveTo>
                  <a:lnTo>
                    <a:pt x="217" y="0"/>
                  </a:lnTo>
                  <a:lnTo>
                    <a:pt x="217" y="12379"/>
                  </a:lnTo>
                </a:path>
              </a:pathLst>
            </a:cu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9" name="Line 77"/>
            <p:cNvSpPr>
              <a:spLocks noChangeShapeType="1"/>
            </p:cNvSpPr>
            <p:nvPr/>
          </p:nvSpPr>
          <p:spPr bwMode="auto">
            <a:xfrm flipH="1">
              <a:off x="816661" y="1527650"/>
              <a:ext cx="64982" cy="0"/>
            </a:xfrm>
            <a:prstGeom prst="line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30" name="Rectangle 78"/>
            <p:cNvSpPr>
              <a:spLocks noChangeArrowheads="1"/>
            </p:cNvSpPr>
            <p:nvPr/>
          </p:nvSpPr>
          <p:spPr bwMode="auto">
            <a:xfrm>
              <a:off x="528519" y="1859389"/>
              <a:ext cx="253796" cy="18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GB" altLang="en-US" sz="1400" b="0" dirty="0">
                  <a:solidFill>
                    <a:schemeClr val="accent3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250</a:t>
              </a:r>
            </a:p>
          </p:txBody>
        </p:sp>
        <p:sp>
          <p:nvSpPr>
            <p:cNvPr id="31" name="Line 79"/>
            <p:cNvSpPr>
              <a:spLocks noChangeShapeType="1"/>
            </p:cNvSpPr>
            <p:nvPr/>
          </p:nvSpPr>
          <p:spPr bwMode="auto">
            <a:xfrm flipH="1">
              <a:off x="816661" y="1945633"/>
              <a:ext cx="64982" cy="0"/>
            </a:xfrm>
            <a:prstGeom prst="line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32" name="Rectangle 80"/>
            <p:cNvSpPr>
              <a:spLocks noChangeArrowheads="1"/>
            </p:cNvSpPr>
            <p:nvPr/>
          </p:nvSpPr>
          <p:spPr bwMode="auto">
            <a:xfrm>
              <a:off x="528519" y="2280689"/>
              <a:ext cx="253796" cy="18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GB" altLang="en-US" sz="1400" b="0" dirty="0">
                  <a:solidFill>
                    <a:schemeClr val="accent3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200</a:t>
              </a:r>
            </a:p>
          </p:txBody>
        </p:sp>
        <p:sp>
          <p:nvSpPr>
            <p:cNvPr id="33" name="Line 81"/>
            <p:cNvSpPr>
              <a:spLocks noChangeShapeType="1"/>
            </p:cNvSpPr>
            <p:nvPr/>
          </p:nvSpPr>
          <p:spPr bwMode="auto">
            <a:xfrm flipH="1">
              <a:off x="816661" y="2376379"/>
              <a:ext cx="64982" cy="0"/>
            </a:xfrm>
            <a:prstGeom prst="line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34" name="Rectangle 82"/>
            <p:cNvSpPr>
              <a:spLocks noChangeArrowheads="1"/>
            </p:cNvSpPr>
            <p:nvPr/>
          </p:nvSpPr>
          <p:spPr bwMode="auto">
            <a:xfrm>
              <a:off x="613119" y="2655732"/>
              <a:ext cx="169198" cy="18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GB" altLang="en-US" sz="1400" b="0" dirty="0">
                  <a:solidFill>
                    <a:srgbClr val="E02229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+2</a:t>
              </a:r>
            </a:p>
          </p:txBody>
        </p:sp>
        <p:sp>
          <p:nvSpPr>
            <p:cNvPr id="35" name="Line 83"/>
            <p:cNvSpPr>
              <a:spLocks noChangeShapeType="1"/>
            </p:cNvSpPr>
            <p:nvPr/>
          </p:nvSpPr>
          <p:spPr bwMode="auto">
            <a:xfrm flipH="1">
              <a:off x="816661" y="2751819"/>
              <a:ext cx="64982" cy="0"/>
            </a:xfrm>
            <a:prstGeom prst="line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36" name="Rectangle 84"/>
            <p:cNvSpPr>
              <a:spLocks noChangeArrowheads="1"/>
            </p:cNvSpPr>
            <p:nvPr/>
          </p:nvSpPr>
          <p:spPr bwMode="auto">
            <a:xfrm>
              <a:off x="697718" y="2978707"/>
              <a:ext cx="84599" cy="18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GB" altLang="en-US" sz="1400" b="0" dirty="0">
                  <a:solidFill>
                    <a:srgbClr val="E02229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0</a:t>
              </a:r>
            </a:p>
          </p:txBody>
        </p:sp>
        <p:sp>
          <p:nvSpPr>
            <p:cNvPr id="37" name="Line 85"/>
            <p:cNvSpPr>
              <a:spLocks noChangeShapeType="1"/>
            </p:cNvSpPr>
            <p:nvPr/>
          </p:nvSpPr>
          <p:spPr bwMode="auto">
            <a:xfrm flipH="1">
              <a:off x="816661" y="3074081"/>
              <a:ext cx="64982" cy="0"/>
            </a:xfrm>
            <a:prstGeom prst="line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38" name="Rectangle 86"/>
            <p:cNvSpPr>
              <a:spLocks noChangeArrowheads="1"/>
            </p:cNvSpPr>
            <p:nvPr/>
          </p:nvSpPr>
          <p:spPr bwMode="auto">
            <a:xfrm>
              <a:off x="618324" y="3298095"/>
              <a:ext cx="163992" cy="18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GB" altLang="en-US" sz="1400" b="0" dirty="0">
                  <a:solidFill>
                    <a:srgbClr val="E02229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- 2</a:t>
              </a:r>
            </a:p>
          </p:txBody>
        </p:sp>
        <p:sp>
          <p:nvSpPr>
            <p:cNvPr id="39" name="Line 87"/>
            <p:cNvSpPr>
              <a:spLocks noChangeShapeType="1"/>
            </p:cNvSpPr>
            <p:nvPr/>
          </p:nvSpPr>
          <p:spPr bwMode="auto">
            <a:xfrm flipH="1">
              <a:off x="816661" y="3393152"/>
              <a:ext cx="64982" cy="0"/>
            </a:xfrm>
            <a:prstGeom prst="line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40" name="Rectangle 88"/>
            <p:cNvSpPr>
              <a:spLocks noChangeArrowheads="1"/>
            </p:cNvSpPr>
            <p:nvPr/>
          </p:nvSpPr>
          <p:spPr bwMode="auto">
            <a:xfrm>
              <a:off x="618324" y="3615119"/>
              <a:ext cx="163992" cy="18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GB" altLang="en-US" sz="1400" b="0" dirty="0">
                  <a:solidFill>
                    <a:srgbClr val="E02229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- 4</a:t>
              </a:r>
            </a:p>
          </p:txBody>
        </p:sp>
        <p:sp>
          <p:nvSpPr>
            <p:cNvPr id="41" name="Line 89"/>
            <p:cNvSpPr>
              <a:spLocks noChangeShapeType="1"/>
            </p:cNvSpPr>
            <p:nvPr/>
          </p:nvSpPr>
          <p:spPr bwMode="auto">
            <a:xfrm flipH="1">
              <a:off x="816661" y="3704778"/>
              <a:ext cx="64982" cy="0"/>
            </a:xfrm>
            <a:prstGeom prst="line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42" name="Rectangle 90"/>
            <p:cNvSpPr>
              <a:spLocks noChangeArrowheads="1"/>
            </p:cNvSpPr>
            <p:nvPr/>
          </p:nvSpPr>
          <p:spPr bwMode="auto">
            <a:xfrm>
              <a:off x="697718" y="3862297"/>
              <a:ext cx="84599" cy="18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GB" altLang="en-US" sz="1400" b="0" dirty="0">
                  <a:solidFill>
                    <a:schemeClr val="tx2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0</a:t>
              </a:r>
            </a:p>
          </p:txBody>
        </p:sp>
        <p:sp>
          <p:nvSpPr>
            <p:cNvPr id="43" name="Line 91"/>
            <p:cNvSpPr>
              <a:spLocks noChangeShapeType="1"/>
            </p:cNvSpPr>
            <p:nvPr/>
          </p:nvSpPr>
          <p:spPr bwMode="auto">
            <a:xfrm flipH="1">
              <a:off x="816661" y="3953653"/>
              <a:ext cx="64982" cy="0"/>
            </a:xfrm>
            <a:prstGeom prst="line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44" name="Rectangle 92"/>
            <p:cNvSpPr>
              <a:spLocks noChangeArrowheads="1"/>
            </p:cNvSpPr>
            <p:nvPr/>
          </p:nvSpPr>
          <p:spPr bwMode="auto">
            <a:xfrm>
              <a:off x="532424" y="4283278"/>
              <a:ext cx="249893" cy="18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GB" altLang="en-US" sz="1400" b="0" dirty="0">
                  <a:solidFill>
                    <a:schemeClr val="tx2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–75</a:t>
              </a:r>
            </a:p>
          </p:txBody>
        </p:sp>
        <p:sp>
          <p:nvSpPr>
            <p:cNvPr id="45" name="Line 93"/>
            <p:cNvSpPr>
              <a:spLocks noChangeShapeType="1"/>
            </p:cNvSpPr>
            <p:nvPr/>
          </p:nvSpPr>
          <p:spPr bwMode="auto">
            <a:xfrm flipH="1">
              <a:off x="816661" y="4378017"/>
              <a:ext cx="64982" cy="0"/>
            </a:xfrm>
            <a:prstGeom prst="line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46" name="Rectangle 94"/>
            <p:cNvSpPr>
              <a:spLocks noChangeArrowheads="1"/>
            </p:cNvSpPr>
            <p:nvPr/>
          </p:nvSpPr>
          <p:spPr bwMode="auto">
            <a:xfrm>
              <a:off x="447825" y="4813795"/>
              <a:ext cx="334492" cy="189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GB" altLang="en-US" sz="1400" b="0" dirty="0">
                  <a:solidFill>
                    <a:schemeClr val="tx2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–150</a:t>
              </a:r>
            </a:p>
          </p:txBody>
        </p:sp>
        <p:sp>
          <p:nvSpPr>
            <p:cNvPr id="47" name="Line 95"/>
            <p:cNvSpPr>
              <a:spLocks noChangeShapeType="1"/>
            </p:cNvSpPr>
            <p:nvPr/>
          </p:nvSpPr>
          <p:spPr bwMode="auto">
            <a:xfrm flipH="1">
              <a:off x="816661" y="4909802"/>
              <a:ext cx="64982" cy="0"/>
            </a:xfrm>
            <a:prstGeom prst="line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48" name="Line 96"/>
            <p:cNvSpPr>
              <a:spLocks noChangeShapeType="1"/>
            </p:cNvSpPr>
            <p:nvPr/>
          </p:nvSpPr>
          <p:spPr bwMode="auto">
            <a:xfrm>
              <a:off x="876563" y="2592284"/>
              <a:ext cx="6289200" cy="0"/>
            </a:xfrm>
            <a:prstGeom prst="line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49" name="Line 97"/>
            <p:cNvSpPr>
              <a:spLocks noChangeShapeType="1"/>
            </p:cNvSpPr>
            <p:nvPr/>
          </p:nvSpPr>
          <p:spPr bwMode="auto">
            <a:xfrm>
              <a:off x="864740" y="3778164"/>
              <a:ext cx="6289200" cy="0"/>
            </a:xfrm>
            <a:prstGeom prst="line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50" name="Rectangle 98"/>
            <p:cNvSpPr>
              <a:spLocks noChangeArrowheads="1"/>
            </p:cNvSpPr>
            <p:nvPr/>
          </p:nvSpPr>
          <p:spPr bwMode="auto">
            <a:xfrm>
              <a:off x="881643" y="1122430"/>
              <a:ext cx="6274794" cy="3847995"/>
            </a:xfrm>
            <a:prstGeom prst="rect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51" name="Freeform 99"/>
            <p:cNvSpPr>
              <a:spLocks/>
            </p:cNvSpPr>
            <p:nvPr/>
          </p:nvSpPr>
          <p:spPr bwMode="auto">
            <a:xfrm>
              <a:off x="890781" y="1122430"/>
              <a:ext cx="6200675" cy="1429438"/>
            </a:xfrm>
            <a:custGeom>
              <a:avLst/>
              <a:gdLst>
                <a:gd name="T0" fmla="*/ 656 w 20871"/>
                <a:gd name="T1" fmla="*/ 1982 h 4592"/>
                <a:gd name="T2" fmla="*/ 1373 w 20871"/>
                <a:gd name="T3" fmla="*/ 1982 h 4592"/>
                <a:gd name="T4" fmla="*/ 2473 w 20871"/>
                <a:gd name="T5" fmla="*/ 2936 h 4592"/>
                <a:gd name="T6" fmla="*/ 3199 w 20871"/>
                <a:gd name="T7" fmla="*/ 3845 h 4592"/>
                <a:gd name="T8" fmla="*/ 4187 w 20871"/>
                <a:gd name="T9" fmla="*/ 3497 h 4592"/>
                <a:gd name="T10" fmla="*/ 4647 w 20871"/>
                <a:gd name="T11" fmla="*/ 3122 h 4592"/>
                <a:gd name="T12" fmla="*/ 5007 w 20871"/>
                <a:gd name="T13" fmla="*/ 1095 h 4592"/>
                <a:gd name="T14" fmla="*/ 5675 w 20871"/>
                <a:gd name="T15" fmla="*/ 2607 h 4592"/>
                <a:gd name="T16" fmla="*/ 6120 w 20871"/>
                <a:gd name="T17" fmla="*/ 2860 h 4592"/>
                <a:gd name="T18" fmla="*/ 6772 w 20871"/>
                <a:gd name="T19" fmla="*/ 3074 h 4592"/>
                <a:gd name="T20" fmla="*/ 7431 w 20871"/>
                <a:gd name="T21" fmla="*/ 3330 h 4592"/>
                <a:gd name="T22" fmla="*/ 8105 w 20871"/>
                <a:gd name="T23" fmla="*/ 4205 h 4592"/>
                <a:gd name="T24" fmla="*/ 8526 w 20871"/>
                <a:gd name="T25" fmla="*/ 3839 h 4592"/>
                <a:gd name="T26" fmla="*/ 9114 w 20871"/>
                <a:gd name="T27" fmla="*/ 3159 h 4592"/>
                <a:gd name="T28" fmla="*/ 9260 w 20871"/>
                <a:gd name="T29" fmla="*/ 2613 h 4592"/>
                <a:gd name="T30" fmla="*/ 9443 w 20871"/>
                <a:gd name="T31" fmla="*/ 3189 h 4592"/>
                <a:gd name="T32" fmla="*/ 9596 w 20871"/>
                <a:gd name="T33" fmla="*/ 2821 h 4592"/>
                <a:gd name="T34" fmla="*/ 9757 w 20871"/>
                <a:gd name="T35" fmla="*/ 3086 h 4592"/>
                <a:gd name="T36" fmla="*/ 9904 w 20871"/>
                <a:gd name="T37" fmla="*/ 3997 h 4592"/>
                <a:gd name="T38" fmla="*/ 10245 w 20871"/>
                <a:gd name="T39" fmla="*/ 2952 h 4592"/>
                <a:gd name="T40" fmla="*/ 10529 w 20871"/>
                <a:gd name="T41" fmla="*/ 2680 h 4592"/>
                <a:gd name="T42" fmla="*/ 10669 w 20871"/>
                <a:gd name="T43" fmla="*/ 2872 h 4592"/>
                <a:gd name="T44" fmla="*/ 10928 w 20871"/>
                <a:gd name="T45" fmla="*/ 2439 h 4592"/>
                <a:gd name="T46" fmla="*/ 11218 w 20871"/>
                <a:gd name="T47" fmla="*/ 3436 h 4592"/>
                <a:gd name="T48" fmla="*/ 11617 w 20871"/>
                <a:gd name="T49" fmla="*/ 3690 h 4592"/>
                <a:gd name="T50" fmla="*/ 12108 w 20871"/>
                <a:gd name="T51" fmla="*/ 3894 h 4592"/>
                <a:gd name="T52" fmla="*/ 12502 w 20871"/>
                <a:gd name="T53" fmla="*/ 4062 h 4592"/>
                <a:gd name="T54" fmla="*/ 13209 w 20871"/>
                <a:gd name="T55" fmla="*/ 4385 h 4592"/>
                <a:gd name="T56" fmla="*/ 14008 w 20871"/>
                <a:gd name="T57" fmla="*/ 4223 h 4592"/>
                <a:gd name="T58" fmla="*/ 14282 w 20871"/>
                <a:gd name="T59" fmla="*/ 3354 h 4592"/>
                <a:gd name="T60" fmla="*/ 14484 w 20871"/>
                <a:gd name="T61" fmla="*/ 1839 h 4592"/>
                <a:gd name="T62" fmla="*/ 14609 w 20871"/>
                <a:gd name="T63" fmla="*/ 2299 h 4592"/>
                <a:gd name="T64" fmla="*/ 14773 w 20871"/>
                <a:gd name="T65" fmla="*/ 2485 h 4592"/>
                <a:gd name="T66" fmla="*/ 15057 w 20871"/>
                <a:gd name="T67" fmla="*/ 1881 h 4592"/>
                <a:gd name="T68" fmla="*/ 15170 w 20871"/>
                <a:gd name="T69" fmla="*/ 2095 h 4592"/>
                <a:gd name="T70" fmla="*/ 15292 w 20871"/>
                <a:gd name="T71" fmla="*/ 2412 h 4592"/>
                <a:gd name="T72" fmla="*/ 15505 w 20871"/>
                <a:gd name="T73" fmla="*/ 3016 h 4592"/>
                <a:gd name="T74" fmla="*/ 15871 w 20871"/>
                <a:gd name="T75" fmla="*/ 2821 h 4592"/>
                <a:gd name="T76" fmla="*/ 16471 w 20871"/>
                <a:gd name="T77" fmla="*/ 3909 h 4592"/>
                <a:gd name="T78" fmla="*/ 17008 w 20871"/>
                <a:gd name="T79" fmla="*/ 3583 h 4592"/>
                <a:gd name="T80" fmla="*/ 17804 w 20871"/>
                <a:gd name="T81" fmla="*/ 4107 h 4592"/>
                <a:gd name="T82" fmla="*/ 18164 w 20871"/>
                <a:gd name="T83" fmla="*/ 3757 h 4592"/>
                <a:gd name="T84" fmla="*/ 18679 w 20871"/>
                <a:gd name="T85" fmla="*/ 4266 h 4592"/>
                <a:gd name="T86" fmla="*/ 19578 w 20871"/>
                <a:gd name="T87" fmla="*/ 4345 h 4592"/>
                <a:gd name="T88" fmla="*/ 20021 w 20871"/>
                <a:gd name="T89" fmla="*/ 4302 h 4592"/>
                <a:gd name="T90" fmla="*/ 20155 w 20871"/>
                <a:gd name="T91" fmla="*/ 3290 h 4592"/>
                <a:gd name="T92" fmla="*/ 20341 w 20871"/>
                <a:gd name="T93" fmla="*/ 2189 h 4592"/>
                <a:gd name="T94" fmla="*/ 20725 w 20871"/>
                <a:gd name="T95" fmla="*/ 1653 h 4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0871" h="4592">
                  <a:moveTo>
                    <a:pt x="0" y="1982"/>
                  </a:moveTo>
                  <a:lnTo>
                    <a:pt x="199" y="1982"/>
                  </a:lnTo>
                  <a:lnTo>
                    <a:pt x="519" y="1677"/>
                  </a:lnTo>
                  <a:lnTo>
                    <a:pt x="656" y="1982"/>
                  </a:lnTo>
                  <a:lnTo>
                    <a:pt x="778" y="1714"/>
                  </a:lnTo>
                  <a:lnTo>
                    <a:pt x="924" y="1830"/>
                  </a:lnTo>
                  <a:lnTo>
                    <a:pt x="1217" y="1891"/>
                  </a:lnTo>
                  <a:lnTo>
                    <a:pt x="1373" y="1982"/>
                  </a:lnTo>
                  <a:lnTo>
                    <a:pt x="1662" y="2510"/>
                  </a:lnTo>
                  <a:cubicBezTo>
                    <a:pt x="1662" y="2510"/>
                    <a:pt x="1906" y="2372"/>
                    <a:pt x="1946" y="2250"/>
                  </a:cubicBezTo>
                  <a:lnTo>
                    <a:pt x="2220" y="2723"/>
                  </a:lnTo>
                  <a:lnTo>
                    <a:pt x="2473" y="2936"/>
                  </a:lnTo>
                  <a:lnTo>
                    <a:pt x="2528" y="3302"/>
                  </a:lnTo>
                  <a:lnTo>
                    <a:pt x="2711" y="3196"/>
                  </a:lnTo>
                  <a:lnTo>
                    <a:pt x="3031" y="3952"/>
                  </a:lnTo>
                  <a:lnTo>
                    <a:pt x="3199" y="3845"/>
                  </a:lnTo>
                  <a:lnTo>
                    <a:pt x="3543" y="4373"/>
                  </a:lnTo>
                  <a:lnTo>
                    <a:pt x="3781" y="3793"/>
                  </a:lnTo>
                  <a:lnTo>
                    <a:pt x="4010" y="3443"/>
                  </a:lnTo>
                  <a:lnTo>
                    <a:pt x="4187" y="3497"/>
                  </a:lnTo>
                  <a:lnTo>
                    <a:pt x="4294" y="3940"/>
                  </a:lnTo>
                  <a:lnTo>
                    <a:pt x="4409" y="3915"/>
                  </a:lnTo>
                  <a:lnTo>
                    <a:pt x="4516" y="2497"/>
                  </a:lnTo>
                  <a:lnTo>
                    <a:pt x="4647" y="3122"/>
                  </a:lnTo>
                  <a:lnTo>
                    <a:pt x="4794" y="2488"/>
                  </a:lnTo>
                  <a:lnTo>
                    <a:pt x="4870" y="1939"/>
                  </a:lnTo>
                  <a:lnTo>
                    <a:pt x="4870" y="1653"/>
                  </a:lnTo>
                  <a:lnTo>
                    <a:pt x="5007" y="1095"/>
                  </a:lnTo>
                  <a:lnTo>
                    <a:pt x="5077" y="2034"/>
                  </a:lnTo>
                  <a:lnTo>
                    <a:pt x="5284" y="1958"/>
                  </a:lnTo>
                  <a:lnTo>
                    <a:pt x="5446" y="2043"/>
                  </a:lnTo>
                  <a:lnTo>
                    <a:pt x="5675" y="2607"/>
                  </a:lnTo>
                  <a:lnTo>
                    <a:pt x="5897" y="2821"/>
                  </a:lnTo>
                  <a:lnTo>
                    <a:pt x="5937" y="1854"/>
                  </a:lnTo>
                  <a:lnTo>
                    <a:pt x="6120" y="2586"/>
                  </a:lnTo>
                  <a:lnTo>
                    <a:pt x="6120" y="2860"/>
                  </a:lnTo>
                  <a:lnTo>
                    <a:pt x="6303" y="3074"/>
                  </a:lnTo>
                  <a:lnTo>
                    <a:pt x="6403" y="3388"/>
                  </a:lnTo>
                  <a:lnTo>
                    <a:pt x="6519" y="2586"/>
                  </a:lnTo>
                  <a:lnTo>
                    <a:pt x="6772" y="3074"/>
                  </a:lnTo>
                  <a:lnTo>
                    <a:pt x="6827" y="3302"/>
                  </a:lnTo>
                  <a:lnTo>
                    <a:pt x="6934" y="3683"/>
                  </a:lnTo>
                  <a:lnTo>
                    <a:pt x="7163" y="3784"/>
                  </a:lnTo>
                  <a:lnTo>
                    <a:pt x="7431" y="3330"/>
                  </a:lnTo>
                  <a:lnTo>
                    <a:pt x="7654" y="3385"/>
                  </a:lnTo>
                  <a:lnTo>
                    <a:pt x="7821" y="3973"/>
                  </a:lnTo>
                  <a:lnTo>
                    <a:pt x="8035" y="4205"/>
                  </a:lnTo>
                  <a:lnTo>
                    <a:pt x="8105" y="4205"/>
                  </a:lnTo>
                  <a:lnTo>
                    <a:pt x="8135" y="4507"/>
                  </a:lnTo>
                  <a:lnTo>
                    <a:pt x="8266" y="4144"/>
                  </a:lnTo>
                  <a:lnTo>
                    <a:pt x="8410" y="3586"/>
                  </a:lnTo>
                  <a:lnTo>
                    <a:pt x="8526" y="3839"/>
                  </a:lnTo>
                  <a:lnTo>
                    <a:pt x="8800" y="4077"/>
                  </a:lnTo>
                  <a:lnTo>
                    <a:pt x="8922" y="3976"/>
                  </a:lnTo>
                  <a:lnTo>
                    <a:pt x="8962" y="3580"/>
                  </a:lnTo>
                  <a:lnTo>
                    <a:pt x="9114" y="3159"/>
                  </a:lnTo>
                  <a:lnTo>
                    <a:pt x="9114" y="2275"/>
                  </a:lnTo>
                  <a:lnTo>
                    <a:pt x="9169" y="1650"/>
                  </a:lnTo>
                  <a:lnTo>
                    <a:pt x="9260" y="2202"/>
                  </a:lnTo>
                  <a:lnTo>
                    <a:pt x="9260" y="2613"/>
                  </a:lnTo>
                  <a:lnTo>
                    <a:pt x="9321" y="2757"/>
                  </a:lnTo>
                  <a:lnTo>
                    <a:pt x="9373" y="2528"/>
                  </a:lnTo>
                  <a:lnTo>
                    <a:pt x="9373" y="2924"/>
                  </a:lnTo>
                  <a:lnTo>
                    <a:pt x="9443" y="3189"/>
                  </a:lnTo>
                  <a:lnTo>
                    <a:pt x="9443" y="2403"/>
                  </a:lnTo>
                  <a:lnTo>
                    <a:pt x="9520" y="3068"/>
                  </a:lnTo>
                  <a:lnTo>
                    <a:pt x="9520" y="2381"/>
                  </a:lnTo>
                  <a:lnTo>
                    <a:pt x="9596" y="2821"/>
                  </a:lnTo>
                  <a:lnTo>
                    <a:pt x="9657" y="2909"/>
                  </a:lnTo>
                  <a:lnTo>
                    <a:pt x="9712" y="3168"/>
                  </a:lnTo>
                  <a:lnTo>
                    <a:pt x="9712" y="3589"/>
                  </a:lnTo>
                  <a:lnTo>
                    <a:pt x="9757" y="3086"/>
                  </a:lnTo>
                  <a:lnTo>
                    <a:pt x="9797" y="3324"/>
                  </a:lnTo>
                  <a:lnTo>
                    <a:pt x="9828" y="2769"/>
                  </a:lnTo>
                  <a:lnTo>
                    <a:pt x="9879" y="3647"/>
                  </a:lnTo>
                  <a:lnTo>
                    <a:pt x="9904" y="3997"/>
                  </a:lnTo>
                  <a:lnTo>
                    <a:pt x="10093" y="3638"/>
                  </a:lnTo>
                  <a:lnTo>
                    <a:pt x="10093" y="2860"/>
                  </a:lnTo>
                  <a:lnTo>
                    <a:pt x="10206" y="2433"/>
                  </a:lnTo>
                  <a:lnTo>
                    <a:pt x="10245" y="2952"/>
                  </a:lnTo>
                  <a:lnTo>
                    <a:pt x="10322" y="2607"/>
                  </a:lnTo>
                  <a:lnTo>
                    <a:pt x="10495" y="2333"/>
                  </a:lnTo>
                  <a:lnTo>
                    <a:pt x="10495" y="2781"/>
                  </a:lnTo>
                  <a:lnTo>
                    <a:pt x="10529" y="2680"/>
                  </a:lnTo>
                  <a:lnTo>
                    <a:pt x="10529" y="3068"/>
                  </a:lnTo>
                  <a:lnTo>
                    <a:pt x="10602" y="2680"/>
                  </a:lnTo>
                  <a:lnTo>
                    <a:pt x="10602" y="3153"/>
                  </a:lnTo>
                  <a:lnTo>
                    <a:pt x="10669" y="2872"/>
                  </a:lnTo>
                  <a:lnTo>
                    <a:pt x="10721" y="3263"/>
                  </a:lnTo>
                  <a:lnTo>
                    <a:pt x="10721" y="2699"/>
                  </a:lnTo>
                  <a:lnTo>
                    <a:pt x="10828" y="2994"/>
                  </a:lnTo>
                  <a:lnTo>
                    <a:pt x="10928" y="2439"/>
                  </a:lnTo>
                  <a:lnTo>
                    <a:pt x="10998" y="2851"/>
                  </a:lnTo>
                  <a:lnTo>
                    <a:pt x="11062" y="2866"/>
                  </a:lnTo>
                  <a:lnTo>
                    <a:pt x="11105" y="2866"/>
                  </a:lnTo>
                  <a:lnTo>
                    <a:pt x="11218" y="3436"/>
                  </a:lnTo>
                  <a:lnTo>
                    <a:pt x="11395" y="3528"/>
                  </a:lnTo>
                  <a:lnTo>
                    <a:pt x="11492" y="3217"/>
                  </a:lnTo>
                  <a:lnTo>
                    <a:pt x="11593" y="3156"/>
                  </a:lnTo>
                  <a:lnTo>
                    <a:pt x="11617" y="3690"/>
                  </a:lnTo>
                  <a:lnTo>
                    <a:pt x="11846" y="4065"/>
                  </a:lnTo>
                  <a:lnTo>
                    <a:pt x="11922" y="3494"/>
                  </a:lnTo>
                  <a:lnTo>
                    <a:pt x="12038" y="3671"/>
                  </a:lnTo>
                  <a:lnTo>
                    <a:pt x="12108" y="3894"/>
                  </a:lnTo>
                  <a:lnTo>
                    <a:pt x="12169" y="4251"/>
                  </a:lnTo>
                  <a:lnTo>
                    <a:pt x="12169" y="4379"/>
                  </a:lnTo>
                  <a:lnTo>
                    <a:pt x="12358" y="4083"/>
                  </a:lnTo>
                  <a:lnTo>
                    <a:pt x="12502" y="4062"/>
                  </a:lnTo>
                  <a:lnTo>
                    <a:pt x="12813" y="4473"/>
                  </a:lnTo>
                  <a:lnTo>
                    <a:pt x="12813" y="4281"/>
                  </a:lnTo>
                  <a:lnTo>
                    <a:pt x="12965" y="3799"/>
                  </a:lnTo>
                  <a:lnTo>
                    <a:pt x="13209" y="4385"/>
                  </a:lnTo>
                  <a:lnTo>
                    <a:pt x="13676" y="4071"/>
                  </a:lnTo>
                  <a:lnTo>
                    <a:pt x="13822" y="4299"/>
                  </a:lnTo>
                  <a:lnTo>
                    <a:pt x="13907" y="4049"/>
                  </a:lnTo>
                  <a:lnTo>
                    <a:pt x="14008" y="4223"/>
                  </a:lnTo>
                  <a:lnTo>
                    <a:pt x="14160" y="4019"/>
                  </a:lnTo>
                  <a:lnTo>
                    <a:pt x="14185" y="3888"/>
                  </a:lnTo>
                  <a:lnTo>
                    <a:pt x="14282" y="3696"/>
                  </a:lnTo>
                  <a:lnTo>
                    <a:pt x="14282" y="3354"/>
                  </a:lnTo>
                  <a:lnTo>
                    <a:pt x="14368" y="2949"/>
                  </a:lnTo>
                  <a:lnTo>
                    <a:pt x="14419" y="2650"/>
                  </a:lnTo>
                  <a:lnTo>
                    <a:pt x="14459" y="2260"/>
                  </a:lnTo>
                  <a:lnTo>
                    <a:pt x="14484" y="1839"/>
                  </a:lnTo>
                  <a:lnTo>
                    <a:pt x="14484" y="1293"/>
                  </a:lnTo>
                  <a:lnTo>
                    <a:pt x="14544" y="2064"/>
                  </a:lnTo>
                  <a:lnTo>
                    <a:pt x="14584" y="1720"/>
                  </a:lnTo>
                  <a:lnTo>
                    <a:pt x="14609" y="2299"/>
                  </a:lnTo>
                  <a:lnTo>
                    <a:pt x="14660" y="1924"/>
                  </a:lnTo>
                  <a:lnTo>
                    <a:pt x="14660" y="2311"/>
                  </a:lnTo>
                  <a:lnTo>
                    <a:pt x="14743" y="1845"/>
                  </a:lnTo>
                  <a:lnTo>
                    <a:pt x="14773" y="2485"/>
                  </a:lnTo>
                  <a:lnTo>
                    <a:pt x="14828" y="2058"/>
                  </a:lnTo>
                  <a:lnTo>
                    <a:pt x="14971" y="1744"/>
                  </a:lnTo>
                  <a:lnTo>
                    <a:pt x="14971" y="2497"/>
                  </a:lnTo>
                  <a:lnTo>
                    <a:pt x="15057" y="1881"/>
                  </a:lnTo>
                  <a:lnTo>
                    <a:pt x="15057" y="2232"/>
                  </a:lnTo>
                  <a:lnTo>
                    <a:pt x="15118" y="2064"/>
                  </a:lnTo>
                  <a:lnTo>
                    <a:pt x="15118" y="2506"/>
                  </a:lnTo>
                  <a:lnTo>
                    <a:pt x="15170" y="2095"/>
                  </a:lnTo>
                  <a:lnTo>
                    <a:pt x="15215" y="2467"/>
                  </a:lnTo>
                  <a:lnTo>
                    <a:pt x="15215" y="1994"/>
                  </a:lnTo>
                  <a:lnTo>
                    <a:pt x="15292" y="1665"/>
                  </a:lnTo>
                  <a:lnTo>
                    <a:pt x="15292" y="2412"/>
                  </a:lnTo>
                  <a:lnTo>
                    <a:pt x="15368" y="2138"/>
                  </a:lnTo>
                  <a:lnTo>
                    <a:pt x="15368" y="2537"/>
                  </a:lnTo>
                  <a:lnTo>
                    <a:pt x="15505" y="2696"/>
                  </a:lnTo>
                  <a:lnTo>
                    <a:pt x="15505" y="3016"/>
                  </a:lnTo>
                  <a:lnTo>
                    <a:pt x="15621" y="3159"/>
                  </a:lnTo>
                  <a:lnTo>
                    <a:pt x="15697" y="2939"/>
                  </a:lnTo>
                  <a:lnTo>
                    <a:pt x="15810" y="3351"/>
                  </a:lnTo>
                  <a:lnTo>
                    <a:pt x="15871" y="2821"/>
                  </a:lnTo>
                  <a:lnTo>
                    <a:pt x="15917" y="3388"/>
                  </a:lnTo>
                  <a:lnTo>
                    <a:pt x="16145" y="3150"/>
                  </a:lnTo>
                  <a:lnTo>
                    <a:pt x="16371" y="3311"/>
                  </a:lnTo>
                  <a:lnTo>
                    <a:pt x="16471" y="3909"/>
                  </a:lnTo>
                  <a:lnTo>
                    <a:pt x="16654" y="3147"/>
                  </a:lnTo>
                  <a:lnTo>
                    <a:pt x="16679" y="2598"/>
                  </a:lnTo>
                  <a:lnTo>
                    <a:pt x="16770" y="3171"/>
                  </a:lnTo>
                  <a:lnTo>
                    <a:pt x="17008" y="3583"/>
                  </a:lnTo>
                  <a:lnTo>
                    <a:pt x="17142" y="3223"/>
                  </a:lnTo>
                  <a:lnTo>
                    <a:pt x="17283" y="3302"/>
                  </a:lnTo>
                  <a:lnTo>
                    <a:pt x="17648" y="4278"/>
                  </a:lnTo>
                  <a:lnTo>
                    <a:pt x="17804" y="4107"/>
                  </a:lnTo>
                  <a:lnTo>
                    <a:pt x="17938" y="3830"/>
                  </a:lnTo>
                  <a:lnTo>
                    <a:pt x="18030" y="3662"/>
                  </a:lnTo>
                  <a:lnTo>
                    <a:pt x="18088" y="3308"/>
                  </a:lnTo>
                  <a:lnTo>
                    <a:pt x="18164" y="3757"/>
                  </a:lnTo>
                  <a:lnTo>
                    <a:pt x="18362" y="4437"/>
                  </a:lnTo>
                  <a:lnTo>
                    <a:pt x="18453" y="3397"/>
                  </a:lnTo>
                  <a:lnTo>
                    <a:pt x="18560" y="4321"/>
                  </a:lnTo>
                  <a:lnTo>
                    <a:pt x="18679" y="4266"/>
                  </a:lnTo>
                  <a:lnTo>
                    <a:pt x="18874" y="3781"/>
                  </a:lnTo>
                  <a:lnTo>
                    <a:pt x="19173" y="3772"/>
                  </a:lnTo>
                  <a:lnTo>
                    <a:pt x="19396" y="3940"/>
                  </a:lnTo>
                  <a:lnTo>
                    <a:pt x="19578" y="4345"/>
                  </a:lnTo>
                  <a:lnTo>
                    <a:pt x="19746" y="4254"/>
                  </a:lnTo>
                  <a:lnTo>
                    <a:pt x="19914" y="4324"/>
                  </a:lnTo>
                  <a:lnTo>
                    <a:pt x="20021" y="4592"/>
                  </a:lnTo>
                  <a:lnTo>
                    <a:pt x="20021" y="4302"/>
                  </a:lnTo>
                  <a:lnTo>
                    <a:pt x="20021" y="4001"/>
                  </a:lnTo>
                  <a:lnTo>
                    <a:pt x="20075" y="3863"/>
                  </a:lnTo>
                  <a:lnTo>
                    <a:pt x="20115" y="3558"/>
                  </a:lnTo>
                  <a:lnTo>
                    <a:pt x="20155" y="3290"/>
                  </a:lnTo>
                  <a:lnTo>
                    <a:pt x="20225" y="3061"/>
                  </a:lnTo>
                  <a:lnTo>
                    <a:pt x="20271" y="2970"/>
                  </a:lnTo>
                  <a:lnTo>
                    <a:pt x="20341" y="2961"/>
                  </a:lnTo>
                  <a:lnTo>
                    <a:pt x="20341" y="2189"/>
                  </a:lnTo>
                  <a:lnTo>
                    <a:pt x="20502" y="2479"/>
                  </a:lnTo>
                  <a:lnTo>
                    <a:pt x="20624" y="2220"/>
                  </a:lnTo>
                  <a:lnTo>
                    <a:pt x="20725" y="2058"/>
                  </a:lnTo>
                  <a:lnTo>
                    <a:pt x="20725" y="1653"/>
                  </a:lnTo>
                  <a:lnTo>
                    <a:pt x="20871" y="1759"/>
                  </a:lnTo>
                  <a:lnTo>
                    <a:pt x="20871" y="0"/>
                  </a:lnTo>
                </a:path>
              </a:pathLst>
            </a:custGeom>
            <a:noFill/>
            <a:ln w="28575" cap="flat">
              <a:solidFill>
                <a:schemeClr val="accent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52" name="Freeform 100"/>
            <p:cNvSpPr>
              <a:spLocks/>
            </p:cNvSpPr>
            <p:nvPr/>
          </p:nvSpPr>
          <p:spPr bwMode="auto">
            <a:xfrm>
              <a:off x="890781" y="2746501"/>
              <a:ext cx="6209813" cy="992311"/>
            </a:xfrm>
            <a:custGeom>
              <a:avLst/>
              <a:gdLst>
                <a:gd name="T0" fmla="*/ 558 w 20902"/>
                <a:gd name="T1" fmla="*/ 564 h 3189"/>
                <a:gd name="T2" fmla="*/ 1077 w 20902"/>
                <a:gd name="T3" fmla="*/ 854 h 3189"/>
                <a:gd name="T4" fmla="*/ 1452 w 20902"/>
                <a:gd name="T5" fmla="*/ 1759 h 3189"/>
                <a:gd name="T6" fmla="*/ 1900 w 20902"/>
                <a:gd name="T7" fmla="*/ 1836 h 3189"/>
                <a:gd name="T8" fmla="*/ 2354 w 20902"/>
                <a:gd name="T9" fmla="*/ 1842 h 3189"/>
                <a:gd name="T10" fmla="*/ 2891 w 20902"/>
                <a:gd name="T11" fmla="*/ 2458 h 3189"/>
                <a:gd name="T12" fmla="*/ 3376 w 20902"/>
                <a:gd name="T13" fmla="*/ 2424 h 3189"/>
                <a:gd name="T14" fmla="*/ 4044 w 20902"/>
                <a:gd name="T15" fmla="*/ 2299 h 3189"/>
                <a:gd name="T16" fmla="*/ 4489 w 20902"/>
                <a:gd name="T17" fmla="*/ 2744 h 3189"/>
                <a:gd name="T18" fmla="*/ 4858 w 20902"/>
                <a:gd name="T19" fmla="*/ 415 h 3189"/>
                <a:gd name="T20" fmla="*/ 5071 w 20902"/>
                <a:gd name="T21" fmla="*/ 1058 h 3189"/>
                <a:gd name="T22" fmla="*/ 5635 w 20902"/>
                <a:gd name="T23" fmla="*/ 1525 h 3189"/>
                <a:gd name="T24" fmla="*/ 5879 w 20902"/>
                <a:gd name="T25" fmla="*/ 1576 h 3189"/>
                <a:gd name="T26" fmla="*/ 6150 w 20902"/>
                <a:gd name="T27" fmla="*/ 1805 h 3189"/>
                <a:gd name="T28" fmla="*/ 6440 w 20902"/>
                <a:gd name="T29" fmla="*/ 1628 h 3189"/>
                <a:gd name="T30" fmla="*/ 6654 w 20902"/>
                <a:gd name="T31" fmla="*/ 2086 h 3189"/>
                <a:gd name="T32" fmla="*/ 6977 w 20902"/>
                <a:gd name="T33" fmla="*/ 1668 h 3189"/>
                <a:gd name="T34" fmla="*/ 7337 w 20902"/>
                <a:gd name="T35" fmla="*/ 1802 h 3189"/>
                <a:gd name="T36" fmla="*/ 7687 w 20902"/>
                <a:gd name="T37" fmla="*/ 2345 h 3189"/>
                <a:gd name="T38" fmla="*/ 7931 w 20902"/>
                <a:gd name="T39" fmla="*/ 2461 h 3189"/>
                <a:gd name="T40" fmla="*/ 8388 w 20902"/>
                <a:gd name="T41" fmla="*/ 2101 h 3189"/>
                <a:gd name="T42" fmla="*/ 8620 w 20902"/>
                <a:gd name="T43" fmla="*/ 2760 h 3189"/>
                <a:gd name="T44" fmla="*/ 9059 w 20902"/>
                <a:gd name="T45" fmla="*/ 1653 h 3189"/>
                <a:gd name="T46" fmla="*/ 9254 w 20902"/>
                <a:gd name="T47" fmla="*/ 1177 h 3189"/>
                <a:gd name="T48" fmla="*/ 9532 w 20902"/>
                <a:gd name="T49" fmla="*/ 2183 h 3189"/>
                <a:gd name="T50" fmla="*/ 9794 w 20902"/>
                <a:gd name="T51" fmla="*/ 2019 h 3189"/>
                <a:gd name="T52" fmla="*/ 10163 w 20902"/>
                <a:gd name="T53" fmla="*/ 1229 h 3189"/>
                <a:gd name="T54" fmla="*/ 10508 w 20902"/>
                <a:gd name="T55" fmla="*/ 1576 h 3189"/>
                <a:gd name="T56" fmla="*/ 10825 w 20902"/>
                <a:gd name="T57" fmla="*/ 1826 h 3189"/>
                <a:gd name="T58" fmla="*/ 11014 w 20902"/>
                <a:gd name="T59" fmla="*/ 1467 h 3189"/>
                <a:gd name="T60" fmla="*/ 11410 w 20902"/>
                <a:gd name="T61" fmla="*/ 2369 h 3189"/>
                <a:gd name="T62" fmla="*/ 11968 w 20902"/>
                <a:gd name="T63" fmla="*/ 1985 h 3189"/>
                <a:gd name="T64" fmla="*/ 12822 w 20902"/>
                <a:gd name="T65" fmla="*/ 2705 h 3189"/>
                <a:gd name="T66" fmla="*/ 13111 w 20902"/>
                <a:gd name="T67" fmla="*/ 3189 h 3189"/>
                <a:gd name="T68" fmla="*/ 13846 w 20902"/>
                <a:gd name="T69" fmla="*/ 2561 h 3189"/>
                <a:gd name="T70" fmla="*/ 14468 w 20902"/>
                <a:gd name="T71" fmla="*/ 1025 h 3189"/>
                <a:gd name="T72" fmla="*/ 14849 w 20902"/>
                <a:gd name="T73" fmla="*/ 967 h 3189"/>
                <a:gd name="T74" fmla="*/ 15102 w 20902"/>
                <a:gd name="T75" fmla="*/ 1171 h 3189"/>
                <a:gd name="T76" fmla="*/ 15569 w 20902"/>
                <a:gd name="T77" fmla="*/ 2345 h 3189"/>
                <a:gd name="T78" fmla="*/ 16039 w 20902"/>
                <a:gd name="T79" fmla="*/ 2165 h 3189"/>
                <a:gd name="T80" fmla="*/ 16746 w 20902"/>
                <a:gd name="T81" fmla="*/ 1866 h 3189"/>
                <a:gd name="T82" fmla="*/ 17182 w 20902"/>
                <a:gd name="T83" fmla="*/ 2217 h 3189"/>
                <a:gd name="T84" fmla="*/ 17478 w 20902"/>
                <a:gd name="T85" fmla="*/ 2543 h 3189"/>
                <a:gd name="T86" fmla="*/ 17886 w 20902"/>
                <a:gd name="T87" fmla="*/ 2699 h 3189"/>
                <a:gd name="T88" fmla="*/ 18158 w 20902"/>
                <a:gd name="T89" fmla="*/ 2055 h 3189"/>
                <a:gd name="T90" fmla="*/ 18466 w 20902"/>
                <a:gd name="T91" fmla="*/ 2537 h 3189"/>
                <a:gd name="T92" fmla="*/ 18731 w 20902"/>
                <a:gd name="T93" fmla="*/ 3034 h 3189"/>
                <a:gd name="T94" fmla="*/ 19030 w 20902"/>
                <a:gd name="T95" fmla="*/ 2561 h 3189"/>
                <a:gd name="T96" fmla="*/ 19341 w 20902"/>
                <a:gd name="T97" fmla="*/ 2842 h 3189"/>
                <a:gd name="T98" fmla="*/ 19789 w 20902"/>
                <a:gd name="T99" fmla="*/ 2958 h 3189"/>
                <a:gd name="T100" fmla="*/ 20033 w 20902"/>
                <a:gd name="T101" fmla="*/ 2839 h 3189"/>
                <a:gd name="T102" fmla="*/ 20277 w 20902"/>
                <a:gd name="T103" fmla="*/ 1595 h 3189"/>
                <a:gd name="T104" fmla="*/ 20621 w 20902"/>
                <a:gd name="T105" fmla="*/ 1451 h 3189"/>
                <a:gd name="T106" fmla="*/ 20902 w 20902"/>
                <a:gd name="T107" fmla="*/ 723 h 3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0902" h="3189">
                  <a:moveTo>
                    <a:pt x="0" y="1055"/>
                  </a:moveTo>
                  <a:lnTo>
                    <a:pt x="336" y="512"/>
                  </a:lnTo>
                  <a:lnTo>
                    <a:pt x="354" y="692"/>
                  </a:lnTo>
                  <a:lnTo>
                    <a:pt x="464" y="540"/>
                  </a:lnTo>
                  <a:lnTo>
                    <a:pt x="497" y="1079"/>
                  </a:lnTo>
                  <a:lnTo>
                    <a:pt x="558" y="564"/>
                  </a:lnTo>
                  <a:lnTo>
                    <a:pt x="662" y="335"/>
                  </a:lnTo>
                  <a:lnTo>
                    <a:pt x="732" y="464"/>
                  </a:lnTo>
                  <a:lnTo>
                    <a:pt x="732" y="707"/>
                  </a:lnTo>
                  <a:lnTo>
                    <a:pt x="876" y="689"/>
                  </a:lnTo>
                  <a:lnTo>
                    <a:pt x="1007" y="1018"/>
                  </a:lnTo>
                  <a:lnTo>
                    <a:pt x="1077" y="854"/>
                  </a:lnTo>
                  <a:lnTo>
                    <a:pt x="1138" y="997"/>
                  </a:lnTo>
                  <a:lnTo>
                    <a:pt x="1190" y="1079"/>
                  </a:lnTo>
                  <a:lnTo>
                    <a:pt x="1238" y="1037"/>
                  </a:lnTo>
                  <a:lnTo>
                    <a:pt x="1296" y="1150"/>
                  </a:lnTo>
                  <a:lnTo>
                    <a:pt x="1363" y="1204"/>
                  </a:lnTo>
                  <a:lnTo>
                    <a:pt x="1452" y="1759"/>
                  </a:lnTo>
                  <a:lnTo>
                    <a:pt x="1452" y="1955"/>
                  </a:lnTo>
                  <a:lnTo>
                    <a:pt x="1571" y="2080"/>
                  </a:lnTo>
                  <a:lnTo>
                    <a:pt x="1632" y="1881"/>
                  </a:lnTo>
                  <a:lnTo>
                    <a:pt x="1760" y="1988"/>
                  </a:lnTo>
                  <a:lnTo>
                    <a:pt x="1845" y="2131"/>
                  </a:lnTo>
                  <a:lnTo>
                    <a:pt x="1900" y="1836"/>
                  </a:lnTo>
                  <a:lnTo>
                    <a:pt x="1985" y="1537"/>
                  </a:lnTo>
                  <a:lnTo>
                    <a:pt x="2034" y="1055"/>
                  </a:lnTo>
                  <a:lnTo>
                    <a:pt x="2113" y="1820"/>
                  </a:lnTo>
                  <a:lnTo>
                    <a:pt x="2235" y="1784"/>
                  </a:lnTo>
                  <a:lnTo>
                    <a:pt x="2293" y="1384"/>
                  </a:lnTo>
                  <a:lnTo>
                    <a:pt x="2354" y="1842"/>
                  </a:lnTo>
                  <a:lnTo>
                    <a:pt x="2403" y="2028"/>
                  </a:lnTo>
                  <a:lnTo>
                    <a:pt x="2598" y="2336"/>
                  </a:lnTo>
                  <a:lnTo>
                    <a:pt x="2754" y="1784"/>
                  </a:lnTo>
                  <a:lnTo>
                    <a:pt x="2793" y="2177"/>
                  </a:lnTo>
                  <a:lnTo>
                    <a:pt x="2891" y="2107"/>
                  </a:lnTo>
                  <a:lnTo>
                    <a:pt x="2891" y="2458"/>
                  </a:lnTo>
                  <a:lnTo>
                    <a:pt x="3068" y="2153"/>
                  </a:lnTo>
                  <a:lnTo>
                    <a:pt x="3089" y="2369"/>
                  </a:lnTo>
                  <a:lnTo>
                    <a:pt x="3217" y="2409"/>
                  </a:lnTo>
                  <a:lnTo>
                    <a:pt x="3269" y="2458"/>
                  </a:lnTo>
                  <a:lnTo>
                    <a:pt x="3300" y="2760"/>
                  </a:lnTo>
                  <a:lnTo>
                    <a:pt x="3376" y="2424"/>
                  </a:lnTo>
                  <a:lnTo>
                    <a:pt x="3449" y="2781"/>
                  </a:lnTo>
                  <a:lnTo>
                    <a:pt x="3513" y="2881"/>
                  </a:lnTo>
                  <a:lnTo>
                    <a:pt x="3848" y="2253"/>
                  </a:lnTo>
                  <a:lnTo>
                    <a:pt x="3867" y="2211"/>
                  </a:lnTo>
                  <a:lnTo>
                    <a:pt x="4001" y="2598"/>
                  </a:lnTo>
                  <a:lnTo>
                    <a:pt x="4044" y="2299"/>
                  </a:lnTo>
                  <a:lnTo>
                    <a:pt x="4172" y="2369"/>
                  </a:lnTo>
                  <a:lnTo>
                    <a:pt x="4193" y="2817"/>
                  </a:lnTo>
                  <a:lnTo>
                    <a:pt x="4303" y="2369"/>
                  </a:lnTo>
                  <a:lnTo>
                    <a:pt x="4382" y="2918"/>
                  </a:lnTo>
                  <a:lnTo>
                    <a:pt x="4458" y="3052"/>
                  </a:lnTo>
                  <a:lnTo>
                    <a:pt x="4489" y="2744"/>
                  </a:lnTo>
                  <a:lnTo>
                    <a:pt x="4562" y="2412"/>
                  </a:lnTo>
                  <a:lnTo>
                    <a:pt x="4626" y="2034"/>
                  </a:lnTo>
                  <a:lnTo>
                    <a:pt x="4714" y="1497"/>
                  </a:lnTo>
                  <a:lnTo>
                    <a:pt x="4812" y="1372"/>
                  </a:lnTo>
                  <a:lnTo>
                    <a:pt x="4839" y="967"/>
                  </a:lnTo>
                  <a:lnTo>
                    <a:pt x="4858" y="415"/>
                  </a:lnTo>
                  <a:lnTo>
                    <a:pt x="4879" y="241"/>
                  </a:lnTo>
                  <a:lnTo>
                    <a:pt x="4980" y="0"/>
                  </a:lnTo>
                  <a:lnTo>
                    <a:pt x="4980" y="400"/>
                  </a:lnTo>
                  <a:lnTo>
                    <a:pt x="5038" y="582"/>
                  </a:lnTo>
                  <a:lnTo>
                    <a:pt x="5071" y="805"/>
                  </a:lnTo>
                  <a:lnTo>
                    <a:pt x="5071" y="1058"/>
                  </a:lnTo>
                  <a:lnTo>
                    <a:pt x="5163" y="765"/>
                  </a:lnTo>
                  <a:lnTo>
                    <a:pt x="5294" y="1006"/>
                  </a:lnTo>
                  <a:lnTo>
                    <a:pt x="5385" y="839"/>
                  </a:lnTo>
                  <a:lnTo>
                    <a:pt x="5449" y="1150"/>
                  </a:lnTo>
                  <a:lnTo>
                    <a:pt x="5525" y="1387"/>
                  </a:lnTo>
                  <a:lnTo>
                    <a:pt x="5635" y="1525"/>
                  </a:lnTo>
                  <a:lnTo>
                    <a:pt x="5678" y="1622"/>
                  </a:lnTo>
                  <a:lnTo>
                    <a:pt x="5727" y="1842"/>
                  </a:lnTo>
                  <a:lnTo>
                    <a:pt x="5769" y="1936"/>
                  </a:lnTo>
                  <a:lnTo>
                    <a:pt x="5809" y="2122"/>
                  </a:lnTo>
                  <a:lnTo>
                    <a:pt x="5879" y="1796"/>
                  </a:lnTo>
                  <a:lnTo>
                    <a:pt x="5879" y="1576"/>
                  </a:lnTo>
                  <a:lnTo>
                    <a:pt x="5916" y="1375"/>
                  </a:lnTo>
                  <a:lnTo>
                    <a:pt x="5971" y="759"/>
                  </a:lnTo>
                  <a:lnTo>
                    <a:pt x="6010" y="1418"/>
                  </a:lnTo>
                  <a:lnTo>
                    <a:pt x="6102" y="1293"/>
                  </a:lnTo>
                  <a:lnTo>
                    <a:pt x="6129" y="1628"/>
                  </a:lnTo>
                  <a:lnTo>
                    <a:pt x="6150" y="1805"/>
                  </a:lnTo>
                  <a:lnTo>
                    <a:pt x="6214" y="1921"/>
                  </a:lnTo>
                  <a:lnTo>
                    <a:pt x="6254" y="2131"/>
                  </a:lnTo>
                  <a:lnTo>
                    <a:pt x="6312" y="1741"/>
                  </a:lnTo>
                  <a:lnTo>
                    <a:pt x="6352" y="2125"/>
                  </a:lnTo>
                  <a:lnTo>
                    <a:pt x="6458" y="2406"/>
                  </a:lnTo>
                  <a:lnTo>
                    <a:pt x="6440" y="1628"/>
                  </a:lnTo>
                  <a:lnTo>
                    <a:pt x="6458" y="1573"/>
                  </a:lnTo>
                  <a:lnTo>
                    <a:pt x="6516" y="1653"/>
                  </a:lnTo>
                  <a:lnTo>
                    <a:pt x="6559" y="2012"/>
                  </a:lnTo>
                  <a:lnTo>
                    <a:pt x="6602" y="2104"/>
                  </a:lnTo>
                  <a:lnTo>
                    <a:pt x="6602" y="2543"/>
                  </a:lnTo>
                  <a:lnTo>
                    <a:pt x="6654" y="2086"/>
                  </a:lnTo>
                  <a:lnTo>
                    <a:pt x="6714" y="2272"/>
                  </a:lnTo>
                  <a:lnTo>
                    <a:pt x="6760" y="1799"/>
                  </a:lnTo>
                  <a:lnTo>
                    <a:pt x="6824" y="2558"/>
                  </a:lnTo>
                  <a:lnTo>
                    <a:pt x="6885" y="2253"/>
                  </a:lnTo>
                  <a:lnTo>
                    <a:pt x="6943" y="1985"/>
                  </a:lnTo>
                  <a:lnTo>
                    <a:pt x="6977" y="1668"/>
                  </a:lnTo>
                  <a:lnTo>
                    <a:pt x="7019" y="2561"/>
                  </a:lnTo>
                  <a:lnTo>
                    <a:pt x="7093" y="2009"/>
                  </a:lnTo>
                  <a:lnTo>
                    <a:pt x="7151" y="1851"/>
                  </a:lnTo>
                  <a:lnTo>
                    <a:pt x="7236" y="1622"/>
                  </a:lnTo>
                  <a:lnTo>
                    <a:pt x="7263" y="1897"/>
                  </a:lnTo>
                  <a:lnTo>
                    <a:pt x="7337" y="1802"/>
                  </a:lnTo>
                  <a:lnTo>
                    <a:pt x="7370" y="1979"/>
                  </a:lnTo>
                  <a:lnTo>
                    <a:pt x="7489" y="1802"/>
                  </a:lnTo>
                  <a:lnTo>
                    <a:pt x="7489" y="2058"/>
                  </a:lnTo>
                  <a:lnTo>
                    <a:pt x="7580" y="2061"/>
                  </a:lnTo>
                  <a:lnTo>
                    <a:pt x="7580" y="2284"/>
                  </a:lnTo>
                  <a:lnTo>
                    <a:pt x="7687" y="2345"/>
                  </a:lnTo>
                  <a:lnTo>
                    <a:pt x="7705" y="2549"/>
                  </a:lnTo>
                  <a:lnTo>
                    <a:pt x="7779" y="2610"/>
                  </a:lnTo>
                  <a:lnTo>
                    <a:pt x="7815" y="3052"/>
                  </a:lnTo>
                  <a:lnTo>
                    <a:pt x="7867" y="2619"/>
                  </a:lnTo>
                  <a:lnTo>
                    <a:pt x="7931" y="2903"/>
                  </a:lnTo>
                  <a:lnTo>
                    <a:pt x="7931" y="2461"/>
                  </a:lnTo>
                  <a:lnTo>
                    <a:pt x="7998" y="2869"/>
                  </a:lnTo>
                  <a:lnTo>
                    <a:pt x="8080" y="2857"/>
                  </a:lnTo>
                  <a:lnTo>
                    <a:pt x="8187" y="2955"/>
                  </a:lnTo>
                  <a:lnTo>
                    <a:pt x="8221" y="2589"/>
                  </a:lnTo>
                  <a:lnTo>
                    <a:pt x="8285" y="2513"/>
                  </a:lnTo>
                  <a:lnTo>
                    <a:pt x="8388" y="2101"/>
                  </a:lnTo>
                  <a:lnTo>
                    <a:pt x="8388" y="2634"/>
                  </a:lnTo>
                  <a:lnTo>
                    <a:pt x="8388" y="3010"/>
                  </a:lnTo>
                  <a:lnTo>
                    <a:pt x="8507" y="2314"/>
                  </a:lnTo>
                  <a:lnTo>
                    <a:pt x="8547" y="2729"/>
                  </a:lnTo>
                  <a:lnTo>
                    <a:pt x="8584" y="2476"/>
                  </a:lnTo>
                  <a:lnTo>
                    <a:pt x="8620" y="2760"/>
                  </a:lnTo>
                  <a:lnTo>
                    <a:pt x="8666" y="2153"/>
                  </a:lnTo>
                  <a:lnTo>
                    <a:pt x="8739" y="2763"/>
                  </a:lnTo>
                  <a:lnTo>
                    <a:pt x="8864" y="2939"/>
                  </a:lnTo>
                  <a:lnTo>
                    <a:pt x="8821" y="2232"/>
                  </a:lnTo>
                  <a:lnTo>
                    <a:pt x="9059" y="2671"/>
                  </a:lnTo>
                  <a:lnTo>
                    <a:pt x="9059" y="1653"/>
                  </a:lnTo>
                  <a:lnTo>
                    <a:pt x="9087" y="1302"/>
                  </a:lnTo>
                  <a:lnTo>
                    <a:pt x="9132" y="933"/>
                  </a:lnTo>
                  <a:lnTo>
                    <a:pt x="9163" y="461"/>
                  </a:lnTo>
                  <a:lnTo>
                    <a:pt x="9163" y="92"/>
                  </a:lnTo>
                  <a:lnTo>
                    <a:pt x="9206" y="927"/>
                  </a:lnTo>
                  <a:lnTo>
                    <a:pt x="9254" y="1177"/>
                  </a:lnTo>
                  <a:lnTo>
                    <a:pt x="9285" y="1354"/>
                  </a:lnTo>
                  <a:lnTo>
                    <a:pt x="9349" y="1555"/>
                  </a:lnTo>
                  <a:lnTo>
                    <a:pt x="9456" y="1759"/>
                  </a:lnTo>
                  <a:lnTo>
                    <a:pt x="9483" y="1891"/>
                  </a:lnTo>
                  <a:lnTo>
                    <a:pt x="9507" y="2086"/>
                  </a:lnTo>
                  <a:lnTo>
                    <a:pt x="9532" y="2183"/>
                  </a:lnTo>
                  <a:lnTo>
                    <a:pt x="9611" y="2369"/>
                  </a:lnTo>
                  <a:lnTo>
                    <a:pt x="9611" y="1842"/>
                  </a:lnTo>
                  <a:lnTo>
                    <a:pt x="9684" y="2500"/>
                  </a:lnTo>
                  <a:lnTo>
                    <a:pt x="9684" y="2043"/>
                  </a:lnTo>
                  <a:lnTo>
                    <a:pt x="9757" y="2253"/>
                  </a:lnTo>
                  <a:lnTo>
                    <a:pt x="9794" y="2019"/>
                  </a:lnTo>
                  <a:lnTo>
                    <a:pt x="9812" y="2775"/>
                  </a:lnTo>
                  <a:lnTo>
                    <a:pt x="9946" y="2369"/>
                  </a:lnTo>
                  <a:lnTo>
                    <a:pt x="10001" y="2095"/>
                  </a:lnTo>
                  <a:lnTo>
                    <a:pt x="10020" y="1955"/>
                  </a:lnTo>
                  <a:lnTo>
                    <a:pt x="10117" y="1692"/>
                  </a:lnTo>
                  <a:lnTo>
                    <a:pt x="10163" y="1229"/>
                  </a:lnTo>
                  <a:lnTo>
                    <a:pt x="10203" y="1552"/>
                  </a:lnTo>
                  <a:lnTo>
                    <a:pt x="10270" y="1256"/>
                  </a:lnTo>
                  <a:lnTo>
                    <a:pt x="10291" y="1695"/>
                  </a:lnTo>
                  <a:lnTo>
                    <a:pt x="10358" y="1439"/>
                  </a:lnTo>
                  <a:lnTo>
                    <a:pt x="10416" y="1546"/>
                  </a:lnTo>
                  <a:lnTo>
                    <a:pt x="10508" y="1576"/>
                  </a:lnTo>
                  <a:lnTo>
                    <a:pt x="10529" y="1833"/>
                  </a:lnTo>
                  <a:lnTo>
                    <a:pt x="10584" y="1796"/>
                  </a:lnTo>
                  <a:lnTo>
                    <a:pt x="10672" y="2491"/>
                  </a:lnTo>
                  <a:lnTo>
                    <a:pt x="10721" y="1799"/>
                  </a:lnTo>
                  <a:lnTo>
                    <a:pt x="10739" y="1583"/>
                  </a:lnTo>
                  <a:lnTo>
                    <a:pt x="10825" y="1826"/>
                  </a:lnTo>
                  <a:lnTo>
                    <a:pt x="10825" y="1339"/>
                  </a:lnTo>
                  <a:lnTo>
                    <a:pt x="10892" y="1525"/>
                  </a:lnTo>
                  <a:lnTo>
                    <a:pt x="10907" y="1229"/>
                  </a:lnTo>
                  <a:lnTo>
                    <a:pt x="10968" y="1470"/>
                  </a:lnTo>
                  <a:lnTo>
                    <a:pt x="11014" y="1345"/>
                  </a:lnTo>
                  <a:lnTo>
                    <a:pt x="11014" y="1467"/>
                  </a:lnTo>
                  <a:lnTo>
                    <a:pt x="11108" y="1317"/>
                  </a:lnTo>
                  <a:lnTo>
                    <a:pt x="11108" y="1616"/>
                  </a:lnTo>
                  <a:lnTo>
                    <a:pt x="11178" y="1406"/>
                  </a:lnTo>
                  <a:lnTo>
                    <a:pt x="11227" y="1924"/>
                  </a:lnTo>
                  <a:lnTo>
                    <a:pt x="11334" y="1598"/>
                  </a:lnTo>
                  <a:lnTo>
                    <a:pt x="11410" y="2369"/>
                  </a:lnTo>
                  <a:lnTo>
                    <a:pt x="11502" y="1787"/>
                  </a:lnTo>
                  <a:lnTo>
                    <a:pt x="11559" y="2369"/>
                  </a:lnTo>
                  <a:lnTo>
                    <a:pt x="11636" y="2686"/>
                  </a:lnTo>
                  <a:lnTo>
                    <a:pt x="11748" y="2909"/>
                  </a:lnTo>
                  <a:lnTo>
                    <a:pt x="11938" y="2638"/>
                  </a:lnTo>
                  <a:lnTo>
                    <a:pt x="11968" y="1985"/>
                  </a:lnTo>
                  <a:lnTo>
                    <a:pt x="12169" y="2949"/>
                  </a:lnTo>
                  <a:lnTo>
                    <a:pt x="12325" y="2214"/>
                  </a:lnTo>
                  <a:lnTo>
                    <a:pt x="12413" y="2903"/>
                  </a:lnTo>
                  <a:lnTo>
                    <a:pt x="12477" y="2253"/>
                  </a:lnTo>
                  <a:lnTo>
                    <a:pt x="12663" y="2991"/>
                  </a:lnTo>
                  <a:lnTo>
                    <a:pt x="12822" y="2705"/>
                  </a:lnTo>
                  <a:lnTo>
                    <a:pt x="12858" y="2302"/>
                  </a:lnTo>
                  <a:lnTo>
                    <a:pt x="12919" y="2613"/>
                  </a:lnTo>
                  <a:lnTo>
                    <a:pt x="13014" y="2131"/>
                  </a:lnTo>
                  <a:lnTo>
                    <a:pt x="13014" y="2808"/>
                  </a:lnTo>
                  <a:lnTo>
                    <a:pt x="13075" y="2659"/>
                  </a:lnTo>
                  <a:lnTo>
                    <a:pt x="13111" y="3189"/>
                  </a:lnTo>
                  <a:lnTo>
                    <a:pt x="13227" y="3052"/>
                  </a:lnTo>
                  <a:lnTo>
                    <a:pt x="13340" y="2839"/>
                  </a:lnTo>
                  <a:lnTo>
                    <a:pt x="13435" y="2421"/>
                  </a:lnTo>
                  <a:lnTo>
                    <a:pt x="13538" y="2610"/>
                  </a:lnTo>
                  <a:lnTo>
                    <a:pt x="13755" y="2842"/>
                  </a:lnTo>
                  <a:lnTo>
                    <a:pt x="13846" y="2561"/>
                  </a:lnTo>
                  <a:lnTo>
                    <a:pt x="14127" y="2979"/>
                  </a:lnTo>
                  <a:lnTo>
                    <a:pt x="14215" y="2625"/>
                  </a:lnTo>
                  <a:lnTo>
                    <a:pt x="14304" y="2073"/>
                  </a:lnTo>
                  <a:lnTo>
                    <a:pt x="14392" y="1695"/>
                  </a:lnTo>
                  <a:lnTo>
                    <a:pt x="14426" y="1272"/>
                  </a:lnTo>
                  <a:lnTo>
                    <a:pt x="14468" y="1025"/>
                  </a:lnTo>
                  <a:lnTo>
                    <a:pt x="14502" y="762"/>
                  </a:lnTo>
                  <a:lnTo>
                    <a:pt x="14566" y="454"/>
                  </a:lnTo>
                  <a:lnTo>
                    <a:pt x="14599" y="210"/>
                  </a:lnTo>
                  <a:lnTo>
                    <a:pt x="14599" y="829"/>
                  </a:lnTo>
                  <a:lnTo>
                    <a:pt x="14761" y="647"/>
                  </a:lnTo>
                  <a:lnTo>
                    <a:pt x="14849" y="967"/>
                  </a:lnTo>
                  <a:lnTo>
                    <a:pt x="14886" y="631"/>
                  </a:lnTo>
                  <a:lnTo>
                    <a:pt x="14947" y="967"/>
                  </a:lnTo>
                  <a:lnTo>
                    <a:pt x="14993" y="811"/>
                  </a:lnTo>
                  <a:lnTo>
                    <a:pt x="15020" y="1110"/>
                  </a:lnTo>
                  <a:lnTo>
                    <a:pt x="15048" y="698"/>
                  </a:lnTo>
                  <a:lnTo>
                    <a:pt x="15102" y="1171"/>
                  </a:lnTo>
                  <a:lnTo>
                    <a:pt x="15179" y="1531"/>
                  </a:lnTo>
                  <a:lnTo>
                    <a:pt x="15203" y="1741"/>
                  </a:lnTo>
                  <a:lnTo>
                    <a:pt x="15221" y="1857"/>
                  </a:lnTo>
                  <a:lnTo>
                    <a:pt x="15279" y="1979"/>
                  </a:lnTo>
                  <a:lnTo>
                    <a:pt x="15420" y="2150"/>
                  </a:lnTo>
                  <a:lnTo>
                    <a:pt x="15569" y="2345"/>
                  </a:lnTo>
                  <a:lnTo>
                    <a:pt x="15606" y="2055"/>
                  </a:lnTo>
                  <a:lnTo>
                    <a:pt x="15606" y="1851"/>
                  </a:lnTo>
                  <a:lnTo>
                    <a:pt x="15606" y="1430"/>
                  </a:lnTo>
                  <a:lnTo>
                    <a:pt x="15743" y="1848"/>
                  </a:lnTo>
                  <a:lnTo>
                    <a:pt x="15840" y="1430"/>
                  </a:lnTo>
                  <a:lnTo>
                    <a:pt x="16039" y="2165"/>
                  </a:lnTo>
                  <a:lnTo>
                    <a:pt x="16151" y="1738"/>
                  </a:lnTo>
                  <a:lnTo>
                    <a:pt x="16170" y="2226"/>
                  </a:lnTo>
                  <a:lnTo>
                    <a:pt x="16276" y="1958"/>
                  </a:lnTo>
                  <a:lnTo>
                    <a:pt x="16450" y="2406"/>
                  </a:lnTo>
                  <a:lnTo>
                    <a:pt x="16642" y="1455"/>
                  </a:lnTo>
                  <a:lnTo>
                    <a:pt x="16746" y="1866"/>
                  </a:lnTo>
                  <a:lnTo>
                    <a:pt x="16840" y="1546"/>
                  </a:lnTo>
                  <a:lnTo>
                    <a:pt x="16886" y="2046"/>
                  </a:lnTo>
                  <a:lnTo>
                    <a:pt x="16993" y="2455"/>
                  </a:lnTo>
                  <a:lnTo>
                    <a:pt x="17094" y="2610"/>
                  </a:lnTo>
                  <a:lnTo>
                    <a:pt x="17094" y="1595"/>
                  </a:lnTo>
                  <a:lnTo>
                    <a:pt x="17182" y="2217"/>
                  </a:lnTo>
                  <a:lnTo>
                    <a:pt x="17228" y="2150"/>
                  </a:lnTo>
                  <a:lnTo>
                    <a:pt x="17252" y="2445"/>
                  </a:lnTo>
                  <a:lnTo>
                    <a:pt x="17304" y="2610"/>
                  </a:lnTo>
                  <a:lnTo>
                    <a:pt x="17304" y="1595"/>
                  </a:lnTo>
                  <a:lnTo>
                    <a:pt x="17435" y="2348"/>
                  </a:lnTo>
                  <a:lnTo>
                    <a:pt x="17478" y="2543"/>
                  </a:lnTo>
                  <a:lnTo>
                    <a:pt x="17526" y="2808"/>
                  </a:lnTo>
                  <a:lnTo>
                    <a:pt x="17548" y="2949"/>
                  </a:lnTo>
                  <a:lnTo>
                    <a:pt x="17685" y="3046"/>
                  </a:lnTo>
                  <a:lnTo>
                    <a:pt x="17722" y="2760"/>
                  </a:lnTo>
                  <a:lnTo>
                    <a:pt x="17761" y="2705"/>
                  </a:lnTo>
                  <a:lnTo>
                    <a:pt x="17886" y="2699"/>
                  </a:lnTo>
                  <a:lnTo>
                    <a:pt x="17917" y="2452"/>
                  </a:lnTo>
                  <a:lnTo>
                    <a:pt x="17969" y="2314"/>
                  </a:lnTo>
                  <a:lnTo>
                    <a:pt x="17993" y="3016"/>
                  </a:lnTo>
                  <a:lnTo>
                    <a:pt x="18036" y="1659"/>
                  </a:lnTo>
                  <a:lnTo>
                    <a:pt x="18097" y="2369"/>
                  </a:lnTo>
                  <a:lnTo>
                    <a:pt x="18158" y="2055"/>
                  </a:lnTo>
                  <a:lnTo>
                    <a:pt x="18191" y="2436"/>
                  </a:lnTo>
                  <a:lnTo>
                    <a:pt x="18273" y="2717"/>
                  </a:lnTo>
                  <a:lnTo>
                    <a:pt x="18273" y="2116"/>
                  </a:lnTo>
                  <a:lnTo>
                    <a:pt x="18395" y="2333"/>
                  </a:lnTo>
                  <a:lnTo>
                    <a:pt x="18432" y="2455"/>
                  </a:lnTo>
                  <a:lnTo>
                    <a:pt x="18466" y="2537"/>
                  </a:lnTo>
                  <a:lnTo>
                    <a:pt x="18533" y="2272"/>
                  </a:lnTo>
                  <a:lnTo>
                    <a:pt x="18572" y="2775"/>
                  </a:lnTo>
                  <a:lnTo>
                    <a:pt x="18609" y="2869"/>
                  </a:lnTo>
                  <a:lnTo>
                    <a:pt x="18664" y="2961"/>
                  </a:lnTo>
                  <a:lnTo>
                    <a:pt x="18664" y="2092"/>
                  </a:lnTo>
                  <a:lnTo>
                    <a:pt x="18731" y="3034"/>
                  </a:lnTo>
                  <a:lnTo>
                    <a:pt x="18761" y="2314"/>
                  </a:lnTo>
                  <a:lnTo>
                    <a:pt x="18813" y="2680"/>
                  </a:lnTo>
                  <a:lnTo>
                    <a:pt x="18862" y="2253"/>
                  </a:lnTo>
                  <a:lnTo>
                    <a:pt x="18920" y="2674"/>
                  </a:lnTo>
                  <a:lnTo>
                    <a:pt x="19011" y="2790"/>
                  </a:lnTo>
                  <a:lnTo>
                    <a:pt x="19030" y="2561"/>
                  </a:lnTo>
                  <a:lnTo>
                    <a:pt x="19078" y="2705"/>
                  </a:lnTo>
                  <a:lnTo>
                    <a:pt x="19109" y="2049"/>
                  </a:lnTo>
                  <a:lnTo>
                    <a:pt x="19182" y="2747"/>
                  </a:lnTo>
                  <a:lnTo>
                    <a:pt x="19228" y="2592"/>
                  </a:lnTo>
                  <a:lnTo>
                    <a:pt x="19301" y="2476"/>
                  </a:lnTo>
                  <a:lnTo>
                    <a:pt x="19341" y="2842"/>
                  </a:lnTo>
                  <a:lnTo>
                    <a:pt x="19426" y="2552"/>
                  </a:lnTo>
                  <a:lnTo>
                    <a:pt x="19487" y="3003"/>
                  </a:lnTo>
                  <a:lnTo>
                    <a:pt x="19652" y="2683"/>
                  </a:lnTo>
                  <a:lnTo>
                    <a:pt x="19697" y="3086"/>
                  </a:lnTo>
                  <a:lnTo>
                    <a:pt x="19719" y="3189"/>
                  </a:lnTo>
                  <a:lnTo>
                    <a:pt x="19789" y="2958"/>
                  </a:lnTo>
                  <a:lnTo>
                    <a:pt x="19819" y="2848"/>
                  </a:lnTo>
                  <a:lnTo>
                    <a:pt x="19853" y="3034"/>
                  </a:lnTo>
                  <a:lnTo>
                    <a:pt x="19886" y="2735"/>
                  </a:lnTo>
                  <a:lnTo>
                    <a:pt x="19917" y="2613"/>
                  </a:lnTo>
                  <a:lnTo>
                    <a:pt x="19972" y="2866"/>
                  </a:lnTo>
                  <a:lnTo>
                    <a:pt x="20033" y="2839"/>
                  </a:lnTo>
                  <a:lnTo>
                    <a:pt x="20033" y="2561"/>
                  </a:lnTo>
                  <a:lnTo>
                    <a:pt x="20094" y="2223"/>
                  </a:lnTo>
                  <a:lnTo>
                    <a:pt x="20112" y="1967"/>
                  </a:lnTo>
                  <a:lnTo>
                    <a:pt x="20170" y="1759"/>
                  </a:lnTo>
                  <a:lnTo>
                    <a:pt x="20225" y="1622"/>
                  </a:lnTo>
                  <a:lnTo>
                    <a:pt x="20277" y="1595"/>
                  </a:lnTo>
                  <a:lnTo>
                    <a:pt x="20277" y="808"/>
                  </a:lnTo>
                  <a:lnTo>
                    <a:pt x="20438" y="1186"/>
                  </a:lnTo>
                  <a:lnTo>
                    <a:pt x="20499" y="799"/>
                  </a:lnTo>
                  <a:lnTo>
                    <a:pt x="20576" y="1006"/>
                  </a:lnTo>
                  <a:lnTo>
                    <a:pt x="20576" y="1201"/>
                  </a:lnTo>
                  <a:lnTo>
                    <a:pt x="20621" y="1451"/>
                  </a:lnTo>
                  <a:lnTo>
                    <a:pt x="20688" y="1125"/>
                  </a:lnTo>
                  <a:lnTo>
                    <a:pt x="20749" y="1156"/>
                  </a:lnTo>
                  <a:lnTo>
                    <a:pt x="20749" y="1256"/>
                  </a:lnTo>
                  <a:lnTo>
                    <a:pt x="20813" y="1134"/>
                  </a:lnTo>
                  <a:lnTo>
                    <a:pt x="20856" y="1281"/>
                  </a:lnTo>
                  <a:lnTo>
                    <a:pt x="20902" y="723"/>
                  </a:lnTo>
                  <a:lnTo>
                    <a:pt x="20902" y="704"/>
                  </a:lnTo>
                </a:path>
              </a:pathLst>
            </a:custGeom>
            <a:noFill/>
            <a:ln w="28575" cap="flat">
              <a:solidFill>
                <a:srgbClr val="C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53" name="Freeform 101"/>
            <p:cNvSpPr>
              <a:spLocks/>
            </p:cNvSpPr>
            <p:nvPr/>
          </p:nvSpPr>
          <p:spPr bwMode="auto">
            <a:xfrm>
              <a:off x="890781" y="3893029"/>
              <a:ext cx="6197629" cy="1022090"/>
            </a:xfrm>
            <a:custGeom>
              <a:avLst/>
              <a:gdLst>
                <a:gd name="T0" fmla="*/ 427 w 20862"/>
                <a:gd name="T1" fmla="*/ 824 h 3284"/>
                <a:gd name="T2" fmla="*/ 958 w 20862"/>
                <a:gd name="T3" fmla="*/ 193 h 3284"/>
                <a:gd name="T4" fmla="*/ 1546 w 20862"/>
                <a:gd name="T5" fmla="*/ 961 h 3284"/>
                <a:gd name="T6" fmla="*/ 2095 w 20862"/>
                <a:gd name="T7" fmla="*/ 1409 h 3284"/>
                <a:gd name="T8" fmla="*/ 2735 w 20862"/>
                <a:gd name="T9" fmla="*/ 1613 h 3284"/>
                <a:gd name="T10" fmla="*/ 3162 w 20862"/>
                <a:gd name="T11" fmla="*/ 2376 h 3284"/>
                <a:gd name="T12" fmla="*/ 3653 w 20862"/>
                <a:gd name="T13" fmla="*/ 2873 h 3284"/>
                <a:gd name="T14" fmla="*/ 4260 w 20862"/>
                <a:gd name="T15" fmla="*/ 2668 h 3284"/>
                <a:gd name="T16" fmla="*/ 4443 w 20862"/>
                <a:gd name="T17" fmla="*/ 717 h 3284"/>
                <a:gd name="T18" fmla="*/ 4666 w 20862"/>
                <a:gd name="T19" fmla="*/ 403 h 3284"/>
                <a:gd name="T20" fmla="*/ 5074 w 20862"/>
                <a:gd name="T21" fmla="*/ 455 h 3284"/>
                <a:gd name="T22" fmla="*/ 5623 w 20862"/>
                <a:gd name="T23" fmla="*/ 830 h 3284"/>
                <a:gd name="T24" fmla="*/ 5855 w 20862"/>
                <a:gd name="T25" fmla="*/ 1165 h 3284"/>
                <a:gd name="T26" fmla="*/ 6038 w 20862"/>
                <a:gd name="T27" fmla="*/ 1732 h 3284"/>
                <a:gd name="T28" fmla="*/ 6769 w 20862"/>
                <a:gd name="T29" fmla="*/ 760 h 3284"/>
                <a:gd name="T30" fmla="*/ 7105 w 20862"/>
                <a:gd name="T31" fmla="*/ 1732 h 3284"/>
                <a:gd name="T32" fmla="*/ 7928 w 20862"/>
                <a:gd name="T33" fmla="*/ 2315 h 3284"/>
                <a:gd name="T34" fmla="*/ 8834 w 20862"/>
                <a:gd name="T35" fmla="*/ 2028 h 3284"/>
                <a:gd name="T36" fmla="*/ 9206 w 20862"/>
                <a:gd name="T37" fmla="*/ 1022 h 3284"/>
                <a:gd name="T38" fmla="*/ 9495 w 20862"/>
                <a:gd name="T39" fmla="*/ 991 h 3284"/>
                <a:gd name="T40" fmla="*/ 9672 w 20862"/>
                <a:gd name="T41" fmla="*/ 2302 h 3284"/>
                <a:gd name="T42" fmla="*/ 10236 w 20862"/>
                <a:gd name="T43" fmla="*/ 976 h 3284"/>
                <a:gd name="T44" fmla="*/ 10648 w 20862"/>
                <a:gd name="T45" fmla="*/ 1769 h 3284"/>
                <a:gd name="T46" fmla="*/ 11593 w 20862"/>
                <a:gd name="T47" fmla="*/ 144 h 3284"/>
                <a:gd name="T48" fmla="*/ 11785 w 20862"/>
                <a:gd name="T49" fmla="*/ 2126 h 3284"/>
                <a:gd name="T50" fmla="*/ 12050 w 20862"/>
                <a:gd name="T51" fmla="*/ 2028 h 3284"/>
                <a:gd name="T52" fmla="*/ 12486 w 20862"/>
                <a:gd name="T53" fmla="*/ 793 h 3284"/>
                <a:gd name="T54" fmla="*/ 13340 w 20862"/>
                <a:gd name="T55" fmla="*/ 2781 h 3284"/>
                <a:gd name="T56" fmla="*/ 13758 w 20862"/>
                <a:gd name="T57" fmla="*/ 2699 h 3284"/>
                <a:gd name="T58" fmla="*/ 14886 w 20862"/>
                <a:gd name="T59" fmla="*/ 0 h 3284"/>
                <a:gd name="T60" fmla="*/ 15282 w 20862"/>
                <a:gd name="T61" fmla="*/ 138 h 3284"/>
                <a:gd name="T62" fmla="*/ 15420 w 20862"/>
                <a:gd name="T63" fmla="*/ 1668 h 3284"/>
                <a:gd name="T64" fmla="*/ 15947 w 20862"/>
                <a:gd name="T65" fmla="*/ 982 h 3284"/>
                <a:gd name="T66" fmla="*/ 16319 w 20862"/>
                <a:gd name="T67" fmla="*/ 1638 h 3284"/>
                <a:gd name="T68" fmla="*/ 16532 w 20862"/>
                <a:gd name="T69" fmla="*/ 1982 h 3284"/>
                <a:gd name="T70" fmla="*/ 17036 w 20862"/>
                <a:gd name="T71" fmla="*/ 1318 h 3284"/>
                <a:gd name="T72" fmla="*/ 17395 w 20862"/>
                <a:gd name="T73" fmla="*/ 2272 h 3284"/>
                <a:gd name="T74" fmla="*/ 17539 w 20862"/>
                <a:gd name="T75" fmla="*/ 2888 h 3284"/>
                <a:gd name="T76" fmla="*/ 17731 w 20862"/>
                <a:gd name="T77" fmla="*/ 2501 h 3284"/>
                <a:gd name="T78" fmla="*/ 17929 w 20862"/>
                <a:gd name="T79" fmla="*/ 2049 h 3284"/>
                <a:gd name="T80" fmla="*/ 18005 w 20862"/>
                <a:gd name="T81" fmla="*/ 1470 h 3284"/>
                <a:gd name="T82" fmla="*/ 18173 w 20862"/>
                <a:gd name="T83" fmla="*/ 2089 h 3284"/>
                <a:gd name="T84" fmla="*/ 18234 w 20862"/>
                <a:gd name="T85" fmla="*/ 1150 h 3284"/>
                <a:gd name="T86" fmla="*/ 18386 w 20862"/>
                <a:gd name="T87" fmla="*/ 1562 h 3284"/>
                <a:gd name="T88" fmla="*/ 18508 w 20862"/>
                <a:gd name="T89" fmla="*/ 2882 h 3284"/>
                <a:gd name="T90" fmla="*/ 18652 w 20862"/>
                <a:gd name="T91" fmla="*/ 1860 h 3284"/>
                <a:gd name="T92" fmla="*/ 18789 w 20862"/>
                <a:gd name="T93" fmla="*/ 2431 h 3284"/>
                <a:gd name="T94" fmla="*/ 18987 w 20862"/>
                <a:gd name="T95" fmla="*/ 1927 h 3284"/>
                <a:gd name="T96" fmla="*/ 19124 w 20862"/>
                <a:gd name="T97" fmla="*/ 2546 h 3284"/>
                <a:gd name="T98" fmla="*/ 19277 w 20862"/>
                <a:gd name="T99" fmla="*/ 2141 h 3284"/>
                <a:gd name="T100" fmla="*/ 19338 w 20862"/>
                <a:gd name="T101" fmla="*/ 1845 h 3284"/>
                <a:gd name="T102" fmla="*/ 19469 w 20862"/>
                <a:gd name="T103" fmla="*/ 2507 h 3284"/>
                <a:gd name="T104" fmla="*/ 19575 w 20862"/>
                <a:gd name="T105" fmla="*/ 2257 h 3284"/>
                <a:gd name="T106" fmla="*/ 19636 w 20862"/>
                <a:gd name="T107" fmla="*/ 2964 h 3284"/>
                <a:gd name="T108" fmla="*/ 19764 w 20862"/>
                <a:gd name="T109" fmla="*/ 2717 h 3284"/>
                <a:gd name="T110" fmla="*/ 19835 w 20862"/>
                <a:gd name="T111" fmla="*/ 2964 h 3284"/>
                <a:gd name="T112" fmla="*/ 19963 w 20862"/>
                <a:gd name="T113" fmla="*/ 3010 h 3284"/>
                <a:gd name="T114" fmla="*/ 20313 w 20862"/>
                <a:gd name="T115" fmla="*/ 2019 h 3284"/>
                <a:gd name="T116" fmla="*/ 20359 w 20862"/>
                <a:gd name="T117" fmla="*/ 601 h 3284"/>
                <a:gd name="T118" fmla="*/ 20688 w 20862"/>
                <a:gd name="T119" fmla="*/ 266 h 3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0862" h="3284">
                  <a:moveTo>
                    <a:pt x="0" y="1104"/>
                  </a:moveTo>
                  <a:lnTo>
                    <a:pt x="275" y="546"/>
                  </a:lnTo>
                  <a:lnTo>
                    <a:pt x="427" y="824"/>
                  </a:lnTo>
                  <a:lnTo>
                    <a:pt x="671" y="138"/>
                  </a:lnTo>
                  <a:lnTo>
                    <a:pt x="744" y="882"/>
                  </a:lnTo>
                  <a:lnTo>
                    <a:pt x="958" y="193"/>
                  </a:lnTo>
                  <a:lnTo>
                    <a:pt x="1129" y="311"/>
                  </a:lnTo>
                  <a:lnTo>
                    <a:pt x="1333" y="869"/>
                  </a:lnTo>
                  <a:lnTo>
                    <a:pt x="1546" y="961"/>
                  </a:lnTo>
                  <a:lnTo>
                    <a:pt x="1690" y="1491"/>
                  </a:lnTo>
                  <a:lnTo>
                    <a:pt x="1842" y="1135"/>
                  </a:lnTo>
                  <a:lnTo>
                    <a:pt x="2095" y="1409"/>
                  </a:lnTo>
                  <a:lnTo>
                    <a:pt x="2287" y="1196"/>
                  </a:lnTo>
                  <a:lnTo>
                    <a:pt x="2440" y="2089"/>
                  </a:lnTo>
                  <a:lnTo>
                    <a:pt x="2735" y="1613"/>
                  </a:lnTo>
                  <a:lnTo>
                    <a:pt x="2979" y="2150"/>
                  </a:lnTo>
                  <a:lnTo>
                    <a:pt x="3162" y="2071"/>
                  </a:lnTo>
                  <a:lnTo>
                    <a:pt x="3162" y="2376"/>
                  </a:lnTo>
                  <a:lnTo>
                    <a:pt x="3263" y="2507"/>
                  </a:lnTo>
                  <a:lnTo>
                    <a:pt x="3476" y="2873"/>
                  </a:lnTo>
                  <a:lnTo>
                    <a:pt x="3653" y="2873"/>
                  </a:lnTo>
                  <a:lnTo>
                    <a:pt x="3793" y="2211"/>
                  </a:lnTo>
                  <a:lnTo>
                    <a:pt x="4117" y="3016"/>
                  </a:lnTo>
                  <a:lnTo>
                    <a:pt x="4260" y="2668"/>
                  </a:lnTo>
                  <a:lnTo>
                    <a:pt x="4373" y="2141"/>
                  </a:lnTo>
                  <a:lnTo>
                    <a:pt x="4373" y="1577"/>
                  </a:lnTo>
                  <a:lnTo>
                    <a:pt x="4443" y="717"/>
                  </a:lnTo>
                  <a:lnTo>
                    <a:pt x="4443" y="366"/>
                  </a:lnTo>
                  <a:lnTo>
                    <a:pt x="4666" y="89"/>
                  </a:lnTo>
                  <a:lnTo>
                    <a:pt x="4666" y="403"/>
                  </a:lnTo>
                  <a:lnTo>
                    <a:pt x="4861" y="656"/>
                  </a:lnTo>
                  <a:lnTo>
                    <a:pt x="4961" y="668"/>
                  </a:lnTo>
                  <a:lnTo>
                    <a:pt x="5074" y="455"/>
                  </a:lnTo>
                  <a:lnTo>
                    <a:pt x="5196" y="1357"/>
                  </a:lnTo>
                  <a:lnTo>
                    <a:pt x="5379" y="1296"/>
                  </a:lnTo>
                  <a:lnTo>
                    <a:pt x="5623" y="830"/>
                  </a:lnTo>
                  <a:lnTo>
                    <a:pt x="5702" y="952"/>
                  </a:lnTo>
                  <a:lnTo>
                    <a:pt x="5702" y="1552"/>
                  </a:lnTo>
                  <a:lnTo>
                    <a:pt x="5855" y="1165"/>
                  </a:lnTo>
                  <a:lnTo>
                    <a:pt x="5937" y="1409"/>
                  </a:lnTo>
                  <a:lnTo>
                    <a:pt x="5937" y="1623"/>
                  </a:lnTo>
                  <a:lnTo>
                    <a:pt x="6038" y="1732"/>
                  </a:lnTo>
                  <a:lnTo>
                    <a:pt x="6038" y="2080"/>
                  </a:lnTo>
                  <a:lnTo>
                    <a:pt x="6190" y="2223"/>
                  </a:lnTo>
                  <a:lnTo>
                    <a:pt x="6769" y="760"/>
                  </a:lnTo>
                  <a:lnTo>
                    <a:pt x="6995" y="1034"/>
                  </a:lnTo>
                  <a:lnTo>
                    <a:pt x="7056" y="1461"/>
                  </a:lnTo>
                  <a:lnTo>
                    <a:pt x="7105" y="1732"/>
                  </a:lnTo>
                  <a:lnTo>
                    <a:pt x="7644" y="2760"/>
                  </a:lnTo>
                  <a:lnTo>
                    <a:pt x="7879" y="2638"/>
                  </a:lnTo>
                  <a:lnTo>
                    <a:pt x="7928" y="2315"/>
                  </a:lnTo>
                  <a:lnTo>
                    <a:pt x="8172" y="2180"/>
                  </a:lnTo>
                  <a:lnTo>
                    <a:pt x="8263" y="2528"/>
                  </a:lnTo>
                  <a:lnTo>
                    <a:pt x="8834" y="2028"/>
                  </a:lnTo>
                  <a:lnTo>
                    <a:pt x="9056" y="2345"/>
                  </a:lnTo>
                  <a:lnTo>
                    <a:pt x="9138" y="1784"/>
                  </a:lnTo>
                  <a:lnTo>
                    <a:pt x="9206" y="1022"/>
                  </a:lnTo>
                  <a:lnTo>
                    <a:pt x="9392" y="516"/>
                  </a:lnTo>
                  <a:lnTo>
                    <a:pt x="9495" y="625"/>
                  </a:lnTo>
                  <a:lnTo>
                    <a:pt x="9495" y="991"/>
                  </a:lnTo>
                  <a:lnTo>
                    <a:pt x="9544" y="1403"/>
                  </a:lnTo>
                  <a:lnTo>
                    <a:pt x="9672" y="2126"/>
                  </a:lnTo>
                  <a:lnTo>
                    <a:pt x="9672" y="2302"/>
                  </a:lnTo>
                  <a:lnTo>
                    <a:pt x="10001" y="1845"/>
                  </a:lnTo>
                  <a:lnTo>
                    <a:pt x="10169" y="1967"/>
                  </a:lnTo>
                  <a:lnTo>
                    <a:pt x="10236" y="976"/>
                  </a:lnTo>
                  <a:lnTo>
                    <a:pt x="10450" y="769"/>
                  </a:lnTo>
                  <a:lnTo>
                    <a:pt x="10489" y="1144"/>
                  </a:lnTo>
                  <a:lnTo>
                    <a:pt x="10648" y="1769"/>
                  </a:lnTo>
                  <a:lnTo>
                    <a:pt x="11343" y="244"/>
                  </a:lnTo>
                  <a:lnTo>
                    <a:pt x="11541" y="839"/>
                  </a:lnTo>
                  <a:lnTo>
                    <a:pt x="11593" y="144"/>
                  </a:lnTo>
                  <a:lnTo>
                    <a:pt x="11678" y="1333"/>
                  </a:lnTo>
                  <a:lnTo>
                    <a:pt x="11678" y="1662"/>
                  </a:lnTo>
                  <a:lnTo>
                    <a:pt x="11785" y="2126"/>
                  </a:lnTo>
                  <a:lnTo>
                    <a:pt x="11867" y="2385"/>
                  </a:lnTo>
                  <a:lnTo>
                    <a:pt x="12005" y="1251"/>
                  </a:lnTo>
                  <a:lnTo>
                    <a:pt x="12050" y="2028"/>
                  </a:lnTo>
                  <a:lnTo>
                    <a:pt x="12181" y="1732"/>
                  </a:lnTo>
                  <a:lnTo>
                    <a:pt x="12264" y="1647"/>
                  </a:lnTo>
                  <a:lnTo>
                    <a:pt x="12486" y="793"/>
                  </a:lnTo>
                  <a:lnTo>
                    <a:pt x="12776" y="2180"/>
                  </a:lnTo>
                  <a:lnTo>
                    <a:pt x="13066" y="2431"/>
                  </a:lnTo>
                  <a:lnTo>
                    <a:pt x="13340" y="2781"/>
                  </a:lnTo>
                  <a:lnTo>
                    <a:pt x="13453" y="3095"/>
                  </a:lnTo>
                  <a:lnTo>
                    <a:pt x="13560" y="2903"/>
                  </a:lnTo>
                  <a:lnTo>
                    <a:pt x="13758" y="2699"/>
                  </a:lnTo>
                  <a:lnTo>
                    <a:pt x="13895" y="2973"/>
                  </a:lnTo>
                  <a:lnTo>
                    <a:pt x="14764" y="1159"/>
                  </a:lnTo>
                  <a:lnTo>
                    <a:pt x="14886" y="0"/>
                  </a:lnTo>
                  <a:lnTo>
                    <a:pt x="14971" y="610"/>
                  </a:lnTo>
                  <a:lnTo>
                    <a:pt x="15130" y="564"/>
                  </a:lnTo>
                  <a:lnTo>
                    <a:pt x="15282" y="138"/>
                  </a:lnTo>
                  <a:lnTo>
                    <a:pt x="15328" y="555"/>
                  </a:lnTo>
                  <a:lnTo>
                    <a:pt x="15374" y="1318"/>
                  </a:lnTo>
                  <a:lnTo>
                    <a:pt x="15420" y="1668"/>
                  </a:lnTo>
                  <a:lnTo>
                    <a:pt x="15709" y="885"/>
                  </a:lnTo>
                  <a:lnTo>
                    <a:pt x="15871" y="1769"/>
                  </a:lnTo>
                  <a:lnTo>
                    <a:pt x="15947" y="982"/>
                  </a:lnTo>
                  <a:lnTo>
                    <a:pt x="16212" y="1647"/>
                  </a:lnTo>
                  <a:lnTo>
                    <a:pt x="16212" y="2028"/>
                  </a:lnTo>
                  <a:lnTo>
                    <a:pt x="16319" y="1638"/>
                  </a:lnTo>
                  <a:lnTo>
                    <a:pt x="16319" y="2034"/>
                  </a:lnTo>
                  <a:lnTo>
                    <a:pt x="16389" y="2165"/>
                  </a:lnTo>
                  <a:lnTo>
                    <a:pt x="16532" y="1982"/>
                  </a:lnTo>
                  <a:lnTo>
                    <a:pt x="16770" y="1342"/>
                  </a:lnTo>
                  <a:lnTo>
                    <a:pt x="16914" y="1083"/>
                  </a:lnTo>
                  <a:lnTo>
                    <a:pt x="17036" y="1318"/>
                  </a:lnTo>
                  <a:lnTo>
                    <a:pt x="17081" y="1501"/>
                  </a:lnTo>
                  <a:lnTo>
                    <a:pt x="17273" y="1860"/>
                  </a:lnTo>
                  <a:lnTo>
                    <a:pt x="17395" y="2272"/>
                  </a:lnTo>
                  <a:lnTo>
                    <a:pt x="17395" y="2857"/>
                  </a:lnTo>
                  <a:lnTo>
                    <a:pt x="17539" y="2074"/>
                  </a:lnTo>
                  <a:lnTo>
                    <a:pt x="17539" y="2888"/>
                  </a:lnTo>
                  <a:lnTo>
                    <a:pt x="17630" y="2531"/>
                  </a:lnTo>
                  <a:lnTo>
                    <a:pt x="17670" y="3284"/>
                  </a:lnTo>
                  <a:lnTo>
                    <a:pt x="17731" y="2501"/>
                  </a:lnTo>
                  <a:lnTo>
                    <a:pt x="17828" y="2928"/>
                  </a:lnTo>
                  <a:lnTo>
                    <a:pt x="17868" y="2318"/>
                  </a:lnTo>
                  <a:lnTo>
                    <a:pt x="17929" y="2049"/>
                  </a:lnTo>
                  <a:lnTo>
                    <a:pt x="17929" y="1641"/>
                  </a:lnTo>
                  <a:lnTo>
                    <a:pt x="17966" y="1921"/>
                  </a:lnTo>
                  <a:lnTo>
                    <a:pt x="18005" y="1470"/>
                  </a:lnTo>
                  <a:lnTo>
                    <a:pt x="18072" y="2568"/>
                  </a:lnTo>
                  <a:lnTo>
                    <a:pt x="18072" y="1531"/>
                  </a:lnTo>
                  <a:lnTo>
                    <a:pt x="18173" y="2089"/>
                  </a:lnTo>
                  <a:lnTo>
                    <a:pt x="18173" y="1470"/>
                  </a:lnTo>
                  <a:lnTo>
                    <a:pt x="18234" y="2120"/>
                  </a:lnTo>
                  <a:lnTo>
                    <a:pt x="18234" y="1150"/>
                  </a:lnTo>
                  <a:lnTo>
                    <a:pt x="18310" y="1967"/>
                  </a:lnTo>
                  <a:lnTo>
                    <a:pt x="18347" y="2324"/>
                  </a:lnTo>
                  <a:lnTo>
                    <a:pt x="18386" y="1562"/>
                  </a:lnTo>
                  <a:lnTo>
                    <a:pt x="18432" y="2318"/>
                  </a:lnTo>
                  <a:lnTo>
                    <a:pt x="18508" y="1988"/>
                  </a:lnTo>
                  <a:lnTo>
                    <a:pt x="18508" y="2882"/>
                  </a:lnTo>
                  <a:lnTo>
                    <a:pt x="18575" y="2370"/>
                  </a:lnTo>
                  <a:lnTo>
                    <a:pt x="18575" y="2049"/>
                  </a:lnTo>
                  <a:lnTo>
                    <a:pt x="18652" y="1860"/>
                  </a:lnTo>
                  <a:lnTo>
                    <a:pt x="18652" y="2324"/>
                  </a:lnTo>
                  <a:lnTo>
                    <a:pt x="18743" y="1906"/>
                  </a:lnTo>
                  <a:lnTo>
                    <a:pt x="18789" y="2431"/>
                  </a:lnTo>
                  <a:lnTo>
                    <a:pt x="18896" y="1988"/>
                  </a:lnTo>
                  <a:lnTo>
                    <a:pt x="18896" y="2552"/>
                  </a:lnTo>
                  <a:lnTo>
                    <a:pt x="18987" y="1927"/>
                  </a:lnTo>
                  <a:lnTo>
                    <a:pt x="18987" y="2623"/>
                  </a:lnTo>
                  <a:lnTo>
                    <a:pt x="19078" y="2135"/>
                  </a:lnTo>
                  <a:lnTo>
                    <a:pt x="19124" y="2546"/>
                  </a:lnTo>
                  <a:lnTo>
                    <a:pt x="19179" y="2150"/>
                  </a:lnTo>
                  <a:lnTo>
                    <a:pt x="19216" y="2629"/>
                  </a:lnTo>
                  <a:lnTo>
                    <a:pt x="19277" y="2141"/>
                  </a:lnTo>
                  <a:lnTo>
                    <a:pt x="19277" y="2674"/>
                  </a:lnTo>
                  <a:lnTo>
                    <a:pt x="19338" y="2165"/>
                  </a:lnTo>
                  <a:lnTo>
                    <a:pt x="19338" y="1845"/>
                  </a:lnTo>
                  <a:lnTo>
                    <a:pt x="19399" y="2568"/>
                  </a:lnTo>
                  <a:lnTo>
                    <a:pt x="19399" y="2043"/>
                  </a:lnTo>
                  <a:lnTo>
                    <a:pt x="19469" y="2507"/>
                  </a:lnTo>
                  <a:lnTo>
                    <a:pt x="19469" y="2080"/>
                  </a:lnTo>
                  <a:lnTo>
                    <a:pt x="19514" y="2552"/>
                  </a:lnTo>
                  <a:lnTo>
                    <a:pt x="19575" y="2257"/>
                  </a:lnTo>
                  <a:lnTo>
                    <a:pt x="19575" y="2903"/>
                  </a:lnTo>
                  <a:lnTo>
                    <a:pt x="19636" y="2674"/>
                  </a:lnTo>
                  <a:lnTo>
                    <a:pt x="19636" y="2964"/>
                  </a:lnTo>
                  <a:lnTo>
                    <a:pt x="19688" y="2720"/>
                  </a:lnTo>
                  <a:lnTo>
                    <a:pt x="19688" y="2958"/>
                  </a:lnTo>
                  <a:lnTo>
                    <a:pt x="19764" y="2717"/>
                  </a:lnTo>
                  <a:lnTo>
                    <a:pt x="19774" y="2690"/>
                  </a:lnTo>
                  <a:lnTo>
                    <a:pt x="19774" y="2928"/>
                  </a:lnTo>
                  <a:lnTo>
                    <a:pt x="19835" y="2964"/>
                  </a:lnTo>
                  <a:lnTo>
                    <a:pt x="19835" y="2714"/>
                  </a:lnTo>
                  <a:lnTo>
                    <a:pt x="19917" y="3284"/>
                  </a:lnTo>
                  <a:lnTo>
                    <a:pt x="19963" y="3010"/>
                  </a:lnTo>
                  <a:lnTo>
                    <a:pt x="20048" y="2729"/>
                  </a:lnTo>
                  <a:lnTo>
                    <a:pt x="20140" y="2461"/>
                  </a:lnTo>
                  <a:lnTo>
                    <a:pt x="20313" y="2019"/>
                  </a:lnTo>
                  <a:lnTo>
                    <a:pt x="20359" y="1790"/>
                  </a:lnTo>
                  <a:lnTo>
                    <a:pt x="20359" y="1226"/>
                  </a:lnTo>
                  <a:lnTo>
                    <a:pt x="20359" y="601"/>
                  </a:lnTo>
                  <a:lnTo>
                    <a:pt x="20527" y="564"/>
                  </a:lnTo>
                  <a:lnTo>
                    <a:pt x="20566" y="189"/>
                  </a:lnTo>
                  <a:lnTo>
                    <a:pt x="20688" y="266"/>
                  </a:lnTo>
                  <a:lnTo>
                    <a:pt x="20688" y="98"/>
                  </a:lnTo>
                  <a:lnTo>
                    <a:pt x="20862" y="92"/>
                  </a:lnTo>
                </a:path>
              </a:pathLst>
            </a:custGeom>
            <a:noFill/>
            <a:ln w="28575" cap="flat">
              <a:solidFill>
                <a:srgbClr val="1B5AA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54" name="Rectangle 104"/>
            <p:cNvSpPr>
              <a:spLocks noChangeArrowheads="1"/>
            </p:cNvSpPr>
            <p:nvPr/>
          </p:nvSpPr>
          <p:spPr bwMode="auto">
            <a:xfrm>
              <a:off x="2617413" y="1162403"/>
              <a:ext cx="883733" cy="2430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GB" altLang="en-US" dirty="0">
                  <a:solidFill>
                    <a:schemeClr val="accent3">
                      <a:lumMod val="75000"/>
                    </a:schemeClr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CO</a:t>
              </a:r>
              <a:r>
                <a:rPr lang="en-GB" altLang="en-US" baseline="-25000" dirty="0">
                  <a:solidFill>
                    <a:schemeClr val="accent3">
                      <a:lumMod val="75000"/>
                    </a:schemeClr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2</a:t>
              </a:r>
              <a:r>
                <a:rPr lang="en-GB" altLang="en-US" dirty="0">
                  <a:solidFill>
                    <a:schemeClr val="accent3">
                      <a:lumMod val="75000"/>
                    </a:schemeClr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[ppm]</a:t>
              </a:r>
              <a:r>
                <a:rPr lang="en-GB" altLang="en-US" baseline="-25000" dirty="0">
                  <a:solidFill>
                    <a:schemeClr val="accent3">
                      <a:lumMod val="75000"/>
                    </a:schemeClr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endParaRPr lang="en-GB" altLang="en-US" sz="1400" dirty="0">
                <a:solidFill>
                  <a:schemeClr val="accent3">
                    <a:lumMod val="7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55" name="Rectangle 105"/>
            <p:cNvSpPr>
              <a:spLocks noChangeArrowheads="1"/>
            </p:cNvSpPr>
            <p:nvPr/>
          </p:nvSpPr>
          <p:spPr bwMode="auto">
            <a:xfrm>
              <a:off x="2630051" y="2618256"/>
              <a:ext cx="858458" cy="2430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GB" altLang="en-US" dirty="0">
                  <a:solidFill>
                    <a:srgbClr val="C0000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  <a:sym typeface="Symbol" panose="05050102010706020507" pitchFamily="18" charset="2"/>
                </a:rPr>
                <a:t></a:t>
              </a:r>
              <a:r>
                <a:rPr lang="en-GB" altLang="en-US" dirty="0">
                  <a:solidFill>
                    <a:srgbClr val="C0000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T [°C]</a:t>
              </a:r>
              <a:endParaRPr lang="en-GB" altLang="en-US" sz="1400" dirty="0">
                <a:solidFill>
                  <a:srgbClr val="C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56" name="Rectangle 106"/>
            <p:cNvSpPr>
              <a:spLocks noChangeArrowheads="1"/>
            </p:cNvSpPr>
            <p:nvPr/>
          </p:nvSpPr>
          <p:spPr bwMode="auto">
            <a:xfrm>
              <a:off x="2490098" y="3809611"/>
              <a:ext cx="1138364" cy="2430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GB" altLang="en-US" dirty="0">
                  <a:solidFill>
                    <a:schemeClr val="tx2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Sea Levels [m]</a:t>
              </a:r>
              <a:endParaRPr lang="en-GB" altLang="en-US" sz="1400" dirty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62" name="Rectangle 116"/>
            <p:cNvSpPr>
              <a:spLocks noChangeArrowheads="1"/>
            </p:cNvSpPr>
            <p:nvPr/>
          </p:nvSpPr>
          <p:spPr bwMode="auto">
            <a:xfrm>
              <a:off x="926475" y="2335841"/>
              <a:ext cx="321476" cy="2160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GB" altLang="en-US" sz="1600" b="0" dirty="0">
                  <a:solidFill>
                    <a:schemeClr val="accent3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ppm</a:t>
              </a:r>
              <a:endParaRPr lang="en-GB" altLang="en-US" sz="1200" b="0" dirty="0">
                <a:solidFill>
                  <a:schemeClr val="accent3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63" name="Rectangle 117"/>
            <p:cNvSpPr>
              <a:spLocks noChangeArrowheads="1"/>
            </p:cNvSpPr>
            <p:nvPr/>
          </p:nvSpPr>
          <p:spPr bwMode="auto">
            <a:xfrm>
              <a:off x="926475" y="3519917"/>
              <a:ext cx="180912" cy="2160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GB" altLang="en-US" sz="1600" b="0" dirty="0">
                  <a:solidFill>
                    <a:srgbClr val="C0000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°C</a:t>
              </a:r>
              <a:endParaRPr lang="en-GB" altLang="en-US" sz="1200" b="0" dirty="0">
                <a:solidFill>
                  <a:srgbClr val="C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64" name="Rectangle 118"/>
            <p:cNvSpPr>
              <a:spLocks noChangeArrowheads="1"/>
            </p:cNvSpPr>
            <p:nvPr/>
          </p:nvSpPr>
          <p:spPr bwMode="auto">
            <a:xfrm>
              <a:off x="926475" y="4709608"/>
              <a:ext cx="136660" cy="2160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GB" altLang="en-US" sz="1600" b="0" dirty="0">
                  <a:solidFill>
                    <a:srgbClr val="1B5AA6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m</a:t>
              </a:r>
              <a:endParaRPr lang="en-GB" altLang="en-US" sz="1200" b="0" dirty="0">
                <a:solidFill>
                  <a:srgbClr val="1B5AA6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sp>
        <p:nvSpPr>
          <p:cNvPr id="3" name="Rectangle 2"/>
          <p:cNvSpPr/>
          <p:nvPr/>
        </p:nvSpPr>
        <p:spPr bwMode="auto">
          <a:xfrm>
            <a:off x="448845" y="1428153"/>
            <a:ext cx="8313485" cy="1803405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36000" tIns="36000" rIns="36000" bIns="36000" rtlCol="0" anchor="ctr"/>
          <a:lstStyle/>
          <a:p>
            <a:pPr algn="ctr" defTabSz="957263"/>
            <a:endParaRPr lang="en-GB" sz="1200" dirty="0">
              <a:solidFill>
                <a:schemeClr val="dk1"/>
              </a:solidFill>
              <a:latin typeface="Univers" pitchFamily="34" charset="0"/>
              <a:cs typeface="+mn-cs"/>
            </a:endParaRPr>
          </a:p>
        </p:txBody>
      </p:sp>
      <p:sp>
        <p:nvSpPr>
          <p:cNvPr id="85" name="Ellipse 2"/>
          <p:cNvSpPr/>
          <p:nvPr/>
        </p:nvSpPr>
        <p:spPr>
          <a:xfrm>
            <a:off x="8339370" y="1446244"/>
            <a:ext cx="525229" cy="789820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 bwMode="auto">
          <a:xfrm>
            <a:off x="448845" y="4577853"/>
            <a:ext cx="8313485" cy="1803405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36000" tIns="36000" rIns="36000" bIns="36000" rtlCol="0" anchor="ctr"/>
          <a:lstStyle/>
          <a:p>
            <a:pPr algn="ctr" defTabSz="957263"/>
            <a:endParaRPr lang="en-GB" sz="1200" dirty="0">
              <a:solidFill>
                <a:schemeClr val="dk1"/>
              </a:solidFill>
              <a:latin typeface="Univers" pitchFamily="34" charset="0"/>
              <a:cs typeface="+mn-cs"/>
            </a:endParaRPr>
          </a:p>
        </p:txBody>
      </p:sp>
      <p:grpSp>
        <p:nvGrpSpPr>
          <p:cNvPr id="97" name="Group 96"/>
          <p:cNvGrpSpPr/>
          <p:nvPr/>
        </p:nvGrpSpPr>
        <p:grpSpPr>
          <a:xfrm>
            <a:off x="992516" y="4307486"/>
            <a:ext cx="7731447" cy="579818"/>
            <a:chOff x="992516" y="3866782"/>
            <a:chExt cx="7731447" cy="579818"/>
          </a:xfrm>
        </p:grpSpPr>
        <p:sp>
          <p:nvSpPr>
            <p:cNvPr id="98" name="Rectangle 64"/>
            <p:cNvSpPr>
              <a:spLocks noChangeArrowheads="1"/>
            </p:cNvSpPr>
            <p:nvPr/>
          </p:nvSpPr>
          <p:spPr bwMode="auto">
            <a:xfrm>
              <a:off x="992516" y="4201047"/>
              <a:ext cx="915793" cy="245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400" b="0" dirty="0">
                  <a:solidFill>
                    <a:srgbClr val="00000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-400,000</a:t>
              </a:r>
              <a:endParaRPr lang="en-US" altLang="en-US" sz="1400" b="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99" name="Line 67"/>
            <p:cNvSpPr>
              <a:spLocks noChangeShapeType="1"/>
            </p:cNvSpPr>
            <p:nvPr/>
          </p:nvSpPr>
          <p:spPr bwMode="auto">
            <a:xfrm>
              <a:off x="1455216" y="4128315"/>
              <a:ext cx="0" cy="77581"/>
            </a:xfrm>
            <a:prstGeom prst="line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140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00" name="Rectangle 68"/>
            <p:cNvSpPr>
              <a:spLocks noChangeArrowheads="1"/>
            </p:cNvSpPr>
            <p:nvPr/>
          </p:nvSpPr>
          <p:spPr bwMode="auto">
            <a:xfrm>
              <a:off x="2790777" y="4201047"/>
              <a:ext cx="915793" cy="245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400" b="0" dirty="0">
                  <a:solidFill>
                    <a:srgbClr val="00000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-300,000</a:t>
              </a:r>
              <a:endParaRPr lang="en-US" altLang="en-US" sz="1400" b="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01" name="Line 69"/>
            <p:cNvSpPr>
              <a:spLocks noChangeShapeType="1"/>
            </p:cNvSpPr>
            <p:nvPr/>
          </p:nvSpPr>
          <p:spPr bwMode="auto">
            <a:xfrm>
              <a:off x="3253476" y="4128315"/>
              <a:ext cx="0" cy="77581"/>
            </a:xfrm>
            <a:prstGeom prst="line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140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02" name="Rectangle 70"/>
            <p:cNvSpPr>
              <a:spLocks noChangeArrowheads="1"/>
            </p:cNvSpPr>
            <p:nvPr/>
          </p:nvSpPr>
          <p:spPr bwMode="auto">
            <a:xfrm>
              <a:off x="4599260" y="4201047"/>
              <a:ext cx="915793" cy="245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400" b="0" dirty="0">
                  <a:solidFill>
                    <a:srgbClr val="00000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-200,000</a:t>
              </a:r>
              <a:endParaRPr lang="en-US" altLang="en-US" sz="1400" b="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03" name="Line 71"/>
            <p:cNvSpPr>
              <a:spLocks noChangeShapeType="1"/>
            </p:cNvSpPr>
            <p:nvPr/>
          </p:nvSpPr>
          <p:spPr bwMode="auto">
            <a:xfrm>
              <a:off x="5057988" y="4128315"/>
              <a:ext cx="0" cy="77581"/>
            </a:xfrm>
            <a:prstGeom prst="line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140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04" name="Rectangle 72"/>
            <p:cNvSpPr>
              <a:spLocks noChangeArrowheads="1"/>
            </p:cNvSpPr>
            <p:nvPr/>
          </p:nvSpPr>
          <p:spPr bwMode="auto">
            <a:xfrm>
              <a:off x="6390271" y="4201047"/>
              <a:ext cx="915794" cy="245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400" b="0" dirty="0">
                  <a:solidFill>
                    <a:srgbClr val="00000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-100,000</a:t>
              </a:r>
              <a:endParaRPr lang="en-US" altLang="en-US" sz="1400" b="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05" name="Line 73"/>
            <p:cNvSpPr>
              <a:spLocks noChangeShapeType="1"/>
            </p:cNvSpPr>
            <p:nvPr/>
          </p:nvSpPr>
          <p:spPr bwMode="auto">
            <a:xfrm>
              <a:off x="6844993" y="4128315"/>
              <a:ext cx="0" cy="77581"/>
            </a:xfrm>
            <a:prstGeom prst="line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140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06" name="Rectangle 74"/>
            <p:cNvSpPr>
              <a:spLocks noChangeArrowheads="1"/>
            </p:cNvSpPr>
            <p:nvPr/>
          </p:nvSpPr>
          <p:spPr bwMode="auto">
            <a:xfrm>
              <a:off x="8592557" y="4201047"/>
              <a:ext cx="131406" cy="245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US" altLang="en-US" sz="1400" b="0">
                  <a:solidFill>
                    <a:srgbClr val="00000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0</a:t>
              </a:r>
              <a:endParaRPr lang="en-US" altLang="en-US" sz="1400" b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07" name="Line 75"/>
            <p:cNvSpPr>
              <a:spLocks noChangeShapeType="1"/>
            </p:cNvSpPr>
            <p:nvPr/>
          </p:nvSpPr>
          <p:spPr bwMode="auto">
            <a:xfrm>
              <a:off x="8658260" y="4128315"/>
              <a:ext cx="0" cy="77581"/>
            </a:xfrm>
            <a:prstGeom prst="line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140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14" name="Rectangle 72"/>
            <p:cNvSpPr>
              <a:spLocks noChangeArrowheads="1"/>
            </p:cNvSpPr>
            <p:nvPr/>
          </p:nvSpPr>
          <p:spPr bwMode="auto">
            <a:xfrm>
              <a:off x="8386475" y="3866782"/>
              <a:ext cx="30617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400" b="0" dirty="0">
                  <a:solidFill>
                    <a:srgbClr val="00000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T[a]</a:t>
              </a:r>
              <a:endParaRPr lang="en-US" altLang="en-US" sz="1400" b="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pic>
        <p:nvPicPr>
          <p:cNvPr id="110" name="Picture 10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0066" y="485882"/>
            <a:ext cx="839658" cy="839658"/>
          </a:xfrm>
          <a:prstGeom prst="rect">
            <a:avLst/>
          </a:prstGeom>
        </p:spPr>
      </p:pic>
      <p:sp>
        <p:nvSpPr>
          <p:cNvPr id="111" name="Textfeld 1"/>
          <p:cNvSpPr txBox="1"/>
          <p:nvPr/>
        </p:nvSpPr>
        <p:spPr>
          <a:xfrm>
            <a:off x="2008520" y="379874"/>
            <a:ext cx="5126972" cy="565146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en-US" sz="3200" dirty="0"/>
              <a:t>Climate Change (long-term)</a:t>
            </a:r>
          </a:p>
        </p:txBody>
      </p:sp>
      <p:sp>
        <p:nvSpPr>
          <p:cNvPr id="113" name="Rectangle 104"/>
          <p:cNvSpPr>
            <a:spLocks noChangeArrowheads="1"/>
          </p:cNvSpPr>
          <p:nvPr/>
        </p:nvSpPr>
        <p:spPr bwMode="auto">
          <a:xfrm>
            <a:off x="6844993" y="1585467"/>
            <a:ext cx="14194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GB" altLang="en-US" dirty="0">
                <a:solidFill>
                  <a:srgbClr val="FF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Keeling Curve</a:t>
            </a:r>
            <a:endParaRPr lang="en-GB" altLang="en-US" sz="1400" dirty="0">
              <a:solidFill>
                <a:srgbClr val="FF00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048493" y="3231558"/>
            <a:ext cx="1535248" cy="989075"/>
            <a:chOff x="7048493" y="3231558"/>
            <a:chExt cx="1535248" cy="989075"/>
          </a:xfrm>
        </p:grpSpPr>
        <p:sp>
          <p:nvSpPr>
            <p:cNvPr id="116" name="Rectangle 110"/>
            <p:cNvSpPr>
              <a:spLocks noChangeArrowheads="1"/>
            </p:cNvSpPr>
            <p:nvPr/>
          </p:nvSpPr>
          <p:spPr bwMode="auto">
            <a:xfrm>
              <a:off x="7722928" y="3231558"/>
              <a:ext cx="86081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GB" altLang="en-US" sz="1600" b="0" dirty="0">
                  <a:solidFill>
                    <a:srgbClr val="C0000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Holocene</a:t>
              </a:r>
            </a:p>
          </p:txBody>
        </p:sp>
        <p:sp>
          <p:nvSpPr>
            <p:cNvPr id="117" name="Line 111"/>
            <p:cNvSpPr>
              <a:spLocks noChangeShapeType="1"/>
            </p:cNvSpPr>
            <p:nvPr/>
          </p:nvSpPr>
          <p:spPr bwMode="auto">
            <a:xfrm>
              <a:off x="8416080" y="3502984"/>
              <a:ext cx="103794" cy="134555"/>
            </a:xfrm>
            <a:prstGeom prst="line">
              <a:avLst/>
            </a:prstGeom>
            <a:noFill/>
            <a:ln w="14288" cap="flat">
              <a:solidFill>
                <a:srgbClr val="C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18" name="Rectangle 113"/>
            <p:cNvSpPr>
              <a:spLocks noChangeArrowheads="1"/>
            </p:cNvSpPr>
            <p:nvPr/>
          </p:nvSpPr>
          <p:spPr bwMode="auto">
            <a:xfrm>
              <a:off x="7048493" y="3601237"/>
              <a:ext cx="107401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GB" altLang="en-US" sz="1600" b="0" dirty="0">
                  <a:solidFill>
                    <a:srgbClr val="C0000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Last Ice Age</a:t>
              </a:r>
            </a:p>
          </p:txBody>
        </p:sp>
        <p:sp>
          <p:nvSpPr>
            <p:cNvPr id="119" name="Line 114"/>
            <p:cNvSpPr>
              <a:spLocks noChangeShapeType="1"/>
            </p:cNvSpPr>
            <p:nvPr/>
          </p:nvSpPr>
          <p:spPr bwMode="auto">
            <a:xfrm>
              <a:off x="8051777" y="3857156"/>
              <a:ext cx="147295" cy="363477"/>
            </a:xfrm>
            <a:prstGeom prst="line">
              <a:avLst/>
            </a:prstGeom>
            <a:noFill/>
            <a:ln w="14288" cap="flat">
              <a:solidFill>
                <a:srgbClr val="C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sp>
        <p:nvSpPr>
          <p:cNvPr id="121" name="Ellipse 2"/>
          <p:cNvSpPr/>
          <p:nvPr/>
        </p:nvSpPr>
        <p:spPr>
          <a:xfrm>
            <a:off x="8615364" y="3574814"/>
            <a:ext cx="75558" cy="338724"/>
          </a:xfrm>
          <a:prstGeom prst="ellipse">
            <a:avLst/>
          </a:prstGeom>
          <a:noFill/>
          <a:ln w="9525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89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5" grpId="0" animBg="1"/>
      <p:bldP spid="86" grpId="0" animBg="1"/>
      <p:bldP spid="113" grpId="0"/>
      <p:bldP spid="121" grpId="0" animBg="1"/>
      <p:bldP spid="12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b="8287"/>
          <a:stretch/>
        </p:blipFill>
        <p:spPr>
          <a:xfrm>
            <a:off x="4784518" y="3732341"/>
            <a:ext cx="3316960" cy="25986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39" name="TextBox 238"/>
          <p:cNvSpPr txBox="1"/>
          <p:nvPr/>
        </p:nvSpPr>
        <p:spPr>
          <a:xfrm>
            <a:off x="4837890" y="5900391"/>
            <a:ext cx="609600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GB" sz="1200" dirty="0">
                <a:hlinkClick r:id="rId3"/>
              </a:rPr>
              <a:t>Link</a:t>
            </a:r>
            <a:endParaRPr lang="en-GB" sz="1200" dirty="0"/>
          </a:p>
        </p:txBody>
      </p:sp>
      <p:sp>
        <p:nvSpPr>
          <p:cNvPr id="85" name="Ellipse 2"/>
          <p:cNvSpPr/>
          <p:nvPr/>
        </p:nvSpPr>
        <p:spPr>
          <a:xfrm>
            <a:off x="8339370" y="1450536"/>
            <a:ext cx="525229" cy="789820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563853" y="1447499"/>
            <a:ext cx="8174670" cy="2056312"/>
            <a:chOff x="563853" y="1180951"/>
            <a:chExt cx="8174670" cy="2056312"/>
          </a:xfrm>
        </p:grpSpPr>
        <p:sp>
          <p:nvSpPr>
            <p:cNvPr id="17" name="Rectangle 65"/>
            <p:cNvSpPr>
              <a:spLocks noChangeArrowheads="1"/>
            </p:cNvSpPr>
            <p:nvPr/>
          </p:nvSpPr>
          <p:spPr bwMode="auto">
            <a:xfrm>
              <a:off x="563853" y="1180951"/>
              <a:ext cx="31258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GB" altLang="en-US" sz="1400" b="0" dirty="0">
                  <a:solidFill>
                    <a:schemeClr val="accent3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400</a:t>
              </a:r>
            </a:p>
          </p:txBody>
        </p:sp>
        <p:sp>
          <p:nvSpPr>
            <p:cNvPr id="18" name="Rectangle 66"/>
            <p:cNvSpPr>
              <a:spLocks noChangeArrowheads="1"/>
            </p:cNvSpPr>
            <p:nvPr/>
          </p:nvSpPr>
          <p:spPr bwMode="auto">
            <a:xfrm>
              <a:off x="563853" y="1639436"/>
              <a:ext cx="31258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GB" altLang="en-US" sz="1400" b="0" dirty="0">
                  <a:solidFill>
                    <a:schemeClr val="accent3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300</a:t>
              </a:r>
            </a:p>
          </p:txBody>
        </p:sp>
        <p:sp>
          <p:nvSpPr>
            <p:cNvPr id="28" name="Freeform 76"/>
            <p:cNvSpPr>
              <a:spLocks/>
            </p:cNvSpPr>
            <p:nvPr/>
          </p:nvSpPr>
          <p:spPr bwMode="auto">
            <a:xfrm>
              <a:off x="918739" y="1275611"/>
              <a:ext cx="80034" cy="1674000"/>
            </a:xfrm>
            <a:custGeom>
              <a:avLst/>
              <a:gdLst>
                <a:gd name="T0" fmla="*/ 0 w 217"/>
                <a:gd name="T1" fmla="*/ 0 h 12379"/>
                <a:gd name="T2" fmla="*/ 217 w 217"/>
                <a:gd name="T3" fmla="*/ 0 h 12379"/>
                <a:gd name="T4" fmla="*/ 217 w 217"/>
                <a:gd name="T5" fmla="*/ 12379 h 12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7" h="12379">
                  <a:moveTo>
                    <a:pt x="0" y="0"/>
                  </a:moveTo>
                  <a:lnTo>
                    <a:pt x="217" y="0"/>
                  </a:lnTo>
                  <a:lnTo>
                    <a:pt x="217" y="12379"/>
                  </a:lnTo>
                </a:path>
              </a:pathLst>
            </a:cu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29" name="Line 77"/>
            <p:cNvSpPr>
              <a:spLocks noChangeShapeType="1"/>
            </p:cNvSpPr>
            <p:nvPr/>
          </p:nvSpPr>
          <p:spPr bwMode="auto">
            <a:xfrm flipH="1">
              <a:off x="918739" y="1737461"/>
              <a:ext cx="80034" cy="0"/>
            </a:xfrm>
            <a:prstGeom prst="line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30" name="Rectangle 78"/>
            <p:cNvSpPr>
              <a:spLocks noChangeArrowheads="1"/>
            </p:cNvSpPr>
            <p:nvPr/>
          </p:nvSpPr>
          <p:spPr bwMode="auto">
            <a:xfrm>
              <a:off x="563853" y="2115563"/>
              <a:ext cx="31258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GB" altLang="en-US" sz="1400" b="0" dirty="0">
                  <a:solidFill>
                    <a:schemeClr val="accent3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250</a:t>
              </a:r>
            </a:p>
          </p:txBody>
        </p:sp>
        <p:sp>
          <p:nvSpPr>
            <p:cNvPr id="31" name="Line 79"/>
            <p:cNvSpPr>
              <a:spLocks noChangeShapeType="1"/>
            </p:cNvSpPr>
            <p:nvPr/>
          </p:nvSpPr>
          <p:spPr bwMode="auto">
            <a:xfrm flipH="1">
              <a:off x="918739" y="2213860"/>
              <a:ext cx="80034" cy="0"/>
            </a:xfrm>
            <a:prstGeom prst="line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32" name="Rectangle 80"/>
            <p:cNvSpPr>
              <a:spLocks noChangeArrowheads="1"/>
            </p:cNvSpPr>
            <p:nvPr/>
          </p:nvSpPr>
          <p:spPr bwMode="auto">
            <a:xfrm>
              <a:off x="563853" y="2595740"/>
              <a:ext cx="312585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r">
                <a:defRPr/>
              </a:pPr>
              <a:r>
                <a:rPr lang="en-GB" altLang="en-US" sz="1400" b="0" dirty="0">
                  <a:solidFill>
                    <a:schemeClr val="accent3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200</a:t>
              </a:r>
            </a:p>
          </p:txBody>
        </p:sp>
        <p:sp>
          <p:nvSpPr>
            <p:cNvPr id="33" name="Line 81"/>
            <p:cNvSpPr>
              <a:spLocks noChangeShapeType="1"/>
            </p:cNvSpPr>
            <p:nvPr/>
          </p:nvSpPr>
          <p:spPr bwMode="auto">
            <a:xfrm flipH="1">
              <a:off x="918739" y="2704803"/>
              <a:ext cx="80034" cy="0"/>
            </a:xfrm>
            <a:prstGeom prst="line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48" name="Line 96"/>
            <p:cNvSpPr>
              <a:spLocks noChangeShapeType="1"/>
            </p:cNvSpPr>
            <p:nvPr/>
          </p:nvSpPr>
          <p:spPr bwMode="auto">
            <a:xfrm>
              <a:off x="992515" y="2950882"/>
              <a:ext cx="7746008" cy="0"/>
            </a:xfrm>
            <a:prstGeom prst="line">
              <a:avLst/>
            </a:prstGeom>
            <a:noFill/>
            <a:ln w="14288" cap="flat">
              <a:solidFill>
                <a:srgbClr val="1D1D1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51" name="Freeform 99"/>
            <p:cNvSpPr>
              <a:spLocks/>
            </p:cNvSpPr>
            <p:nvPr/>
          </p:nvSpPr>
          <p:spPr bwMode="auto">
            <a:xfrm>
              <a:off x="1010027" y="1275610"/>
              <a:ext cx="7636978" cy="1629207"/>
            </a:xfrm>
            <a:custGeom>
              <a:avLst/>
              <a:gdLst>
                <a:gd name="T0" fmla="*/ 656 w 20871"/>
                <a:gd name="T1" fmla="*/ 1982 h 4592"/>
                <a:gd name="T2" fmla="*/ 1373 w 20871"/>
                <a:gd name="T3" fmla="*/ 1982 h 4592"/>
                <a:gd name="T4" fmla="*/ 2473 w 20871"/>
                <a:gd name="T5" fmla="*/ 2936 h 4592"/>
                <a:gd name="T6" fmla="*/ 3199 w 20871"/>
                <a:gd name="T7" fmla="*/ 3845 h 4592"/>
                <a:gd name="T8" fmla="*/ 4187 w 20871"/>
                <a:gd name="T9" fmla="*/ 3497 h 4592"/>
                <a:gd name="T10" fmla="*/ 4647 w 20871"/>
                <a:gd name="T11" fmla="*/ 3122 h 4592"/>
                <a:gd name="T12" fmla="*/ 5007 w 20871"/>
                <a:gd name="T13" fmla="*/ 1095 h 4592"/>
                <a:gd name="T14" fmla="*/ 5675 w 20871"/>
                <a:gd name="T15" fmla="*/ 2607 h 4592"/>
                <a:gd name="T16" fmla="*/ 6120 w 20871"/>
                <a:gd name="T17" fmla="*/ 2860 h 4592"/>
                <a:gd name="T18" fmla="*/ 6772 w 20871"/>
                <a:gd name="T19" fmla="*/ 3074 h 4592"/>
                <a:gd name="T20" fmla="*/ 7431 w 20871"/>
                <a:gd name="T21" fmla="*/ 3330 h 4592"/>
                <a:gd name="T22" fmla="*/ 8105 w 20871"/>
                <a:gd name="T23" fmla="*/ 4205 h 4592"/>
                <a:gd name="T24" fmla="*/ 8526 w 20871"/>
                <a:gd name="T25" fmla="*/ 3839 h 4592"/>
                <a:gd name="T26" fmla="*/ 9114 w 20871"/>
                <a:gd name="T27" fmla="*/ 3159 h 4592"/>
                <a:gd name="T28" fmla="*/ 9260 w 20871"/>
                <a:gd name="T29" fmla="*/ 2613 h 4592"/>
                <a:gd name="T30" fmla="*/ 9443 w 20871"/>
                <a:gd name="T31" fmla="*/ 3189 h 4592"/>
                <a:gd name="T32" fmla="*/ 9596 w 20871"/>
                <a:gd name="T33" fmla="*/ 2821 h 4592"/>
                <a:gd name="T34" fmla="*/ 9757 w 20871"/>
                <a:gd name="T35" fmla="*/ 3086 h 4592"/>
                <a:gd name="T36" fmla="*/ 9904 w 20871"/>
                <a:gd name="T37" fmla="*/ 3997 h 4592"/>
                <a:gd name="T38" fmla="*/ 10245 w 20871"/>
                <a:gd name="T39" fmla="*/ 2952 h 4592"/>
                <a:gd name="T40" fmla="*/ 10529 w 20871"/>
                <a:gd name="T41" fmla="*/ 2680 h 4592"/>
                <a:gd name="T42" fmla="*/ 10669 w 20871"/>
                <a:gd name="T43" fmla="*/ 2872 h 4592"/>
                <a:gd name="T44" fmla="*/ 10928 w 20871"/>
                <a:gd name="T45" fmla="*/ 2439 h 4592"/>
                <a:gd name="T46" fmla="*/ 11218 w 20871"/>
                <a:gd name="T47" fmla="*/ 3436 h 4592"/>
                <a:gd name="T48" fmla="*/ 11617 w 20871"/>
                <a:gd name="T49" fmla="*/ 3690 h 4592"/>
                <a:gd name="T50" fmla="*/ 12108 w 20871"/>
                <a:gd name="T51" fmla="*/ 3894 h 4592"/>
                <a:gd name="T52" fmla="*/ 12502 w 20871"/>
                <a:gd name="T53" fmla="*/ 4062 h 4592"/>
                <a:gd name="T54" fmla="*/ 13209 w 20871"/>
                <a:gd name="T55" fmla="*/ 4385 h 4592"/>
                <a:gd name="T56" fmla="*/ 14008 w 20871"/>
                <a:gd name="T57" fmla="*/ 4223 h 4592"/>
                <a:gd name="T58" fmla="*/ 14282 w 20871"/>
                <a:gd name="T59" fmla="*/ 3354 h 4592"/>
                <a:gd name="T60" fmla="*/ 14484 w 20871"/>
                <a:gd name="T61" fmla="*/ 1839 h 4592"/>
                <a:gd name="T62" fmla="*/ 14609 w 20871"/>
                <a:gd name="T63" fmla="*/ 2299 h 4592"/>
                <a:gd name="T64" fmla="*/ 14773 w 20871"/>
                <a:gd name="T65" fmla="*/ 2485 h 4592"/>
                <a:gd name="T66" fmla="*/ 15057 w 20871"/>
                <a:gd name="T67" fmla="*/ 1881 h 4592"/>
                <a:gd name="T68" fmla="*/ 15170 w 20871"/>
                <a:gd name="T69" fmla="*/ 2095 h 4592"/>
                <a:gd name="T70" fmla="*/ 15292 w 20871"/>
                <a:gd name="T71" fmla="*/ 2412 h 4592"/>
                <a:gd name="T72" fmla="*/ 15505 w 20871"/>
                <a:gd name="T73" fmla="*/ 3016 h 4592"/>
                <a:gd name="T74" fmla="*/ 15871 w 20871"/>
                <a:gd name="T75" fmla="*/ 2821 h 4592"/>
                <a:gd name="T76" fmla="*/ 16471 w 20871"/>
                <a:gd name="T77" fmla="*/ 3909 h 4592"/>
                <a:gd name="T78" fmla="*/ 17008 w 20871"/>
                <a:gd name="T79" fmla="*/ 3583 h 4592"/>
                <a:gd name="T80" fmla="*/ 17804 w 20871"/>
                <a:gd name="T81" fmla="*/ 4107 h 4592"/>
                <a:gd name="T82" fmla="*/ 18164 w 20871"/>
                <a:gd name="T83" fmla="*/ 3757 h 4592"/>
                <a:gd name="T84" fmla="*/ 18679 w 20871"/>
                <a:gd name="T85" fmla="*/ 4266 h 4592"/>
                <a:gd name="T86" fmla="*/ 19578 w 20871"/>
                <a:gd name="T87" fmla="*/ 4345 h 4592"/>
                <a:gd name="T88" fmla="*/ 20021 w 20871"/>
                <a:gd name="T89" fmla="*/ 4302 h 4592"/>
                <a:gd name="T90" fmla="*/ 20155 w 20871"/>
                <a:gd name="T91" fmla="*/ 3290 h 4592"/>
                <a:gd name="T92" fmla="*/ 20341 w 20871"/>
                <a:gd name="T93" fmla="*/ 2189 h 4592"/>
                <a:gd name="T94" fmla="*/ 20725 w 20871"/>
                <a:gd name="T95" fmla="*/ 1653 h 4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0871" h="4592">
                  <a:moveTo>
                    <a:pt x="0" y="1982"/>
                  </a:moveTo>
                  <a:lnTo>
                    <a:pt x="199" y="1982"/>
                  </a:lnTo>
                  <a:lnTo>
                    <a:pt x="519" y="1677"/>
                  </a:lnTo>
                  <a:lnTo>
                    <a:pt x="656" y="1982"/>
                  </a:lnTo>
                  <a:lnTo>
                    <a:pt x="778" y="1714"/>
                  </a:lnTo>
                  <a:lnTo>
                    <a:pt x="924" y="1830"/>
                  </a:lnTo>
                  <a:lnTo>
                    <a:pt x="1217" y="1891"/>
                  </a:lnTo>
                  <a:lnTo>
                    <a:pt x="1373" y="1982"/>
                  </a:lnTo>
                  <a:lnTo>
                    <a:pt x="1662" y="2510"/>
                  </a:lnTo>
                  <a:cubicBezTo>
                    <a:pt x="1662" y="2510"/>
                    <a:pt x="1906" y="2372"/>
                    <a:pt x="1946" y="2250"/>
                  </a:cubicBezTo>
                  <a:lnTo>
                    <a:pt x="2220" y="2723"/>
                  </a:lnTo>
                  <a:lnTo>
                    <a:pt x="2473" y="2936"/>
                  </a:lnTo>
                  <a:lnTo>
                    <a:pt x="2528" y="3302"/>
                  </a:lnTo>
                  <a:lnTo>
                    <a:pt x="2711" y="3196"/>
                  </a:lnTo>
                  <a:lnTo>
                    <a:pt x="3031" y="3952"/>
                  </a:lnTo>
                  <a:lnTo>
                    <a:pt x="3199" y="3845"/>
                  </a:lnTo>
                  <a:lnTo>
                    <a:pt x="3543" y="4373"/>
                  </a:lnTo>
                  <a:lnTo>
                    <a:pt x="3781" y="3793"/>
                  </a:lnTo>
                  <a:lnTo>
                    <a:pt x="4010" y="3443"/>
                  </a:lnTo>
                  <a:lnTo>
                    <a:pt x="4187" y="3497"/>
                  </a:lnTo>
                  <a:lnTo>
                    <a:pt x="4294" y="3940"/>
                  </a:lnTo>
                  <a:lnTo>
                    <a:pt x="4409" y="3915"/>
                  </a:lnTo>
                  <a:lnTo>
                    <a:pt x="4516" y="2497"/>
                  </a:lnTo>
                  <a:lnTo>
                    <a:pt x="4647" y="3122"/>
                  </a:lnTo>
                  <a:lnTo>
                    <a:pt x="4794" y="2488"/>
                  </a:lnTo>
                  <a:lnTo>
                    <a:pt x="4870" y="1939"/>
                  </a:lnTo>
                  <a:lnTo>
                    <a:pt x="4870" y="1653"/>
                  </a:lnTo>
                  <a:lnTo>
                    <a:pt x="5007" y="1095"/>
                  </a:lnTo>
                  <a:lnTo>
                    <a:pt x="5077" y="2034"/>
                  </a:lnTo>
                  <a:lnTo>
                    <a:pt x="5284" y="1958"/>
                  </a:lnTo>
                  <a:lnTo>
                    <a:pt x="5446" y="2043"/>
                  </a:lnTo>
                  <a:lnTo>
                    <a:pt x="5675" y="2607"/>
                  </a:lnTo>
                  <a:lnTo>
                    <a:pt x="5897" y="2821"/>
                  </a:lnTo>
                  <a:lnTo>
                    <a:pt x="5937" y="1854"/>
                  </a:lnTo>
                  <a:lnTo>
                    <a:pt x="6120" y="2586"/>
                  </a:lnTo>
                  <a:lnTo>
                    <a:pt x="6120" y="2860"/>
                  </a:lnTo>
                  <a:lnTo>
                    <a:pt x="6303" y="3074"/>
                  </a:lnTo>
                  <a:lnTo>
                    <a:pt x="6403" y="3388"/>
                  </a:lnTo>
                  <a:lnTo>
                    <a:pt x="6519" y="2586"/>
                  </a:lnTo>
                  <a:lnTo>
                    <a:pt x="6772" y="3074"/>
                  </a:lnTo>
                  <a:lnTo>
                    <a:pt x="6827" y="3302"/>
                  </a:lnTo>
                  <a:lnTo>
                    <a:pt x="6934" y="3683"/>
                  </a:lnTo>
                  <a:lnTo>
                    <a:pt x="7163" y="3784"/>
                  </a:lnTo>
                  <a:lnTo>
                    <a:pt x="7431" y="3330"/>
                  </a:lnTo>
                  <a:lnTo>
                    <a:pt x="7654" y="3385"/>
                  </a:lnTo>
                  <a:lnTo>
                    <a:pt x="7821" y="3973"/>
                  </a:lnTo>
                  <a:lnTo>
                    <a:pt x="8035" y="4205"/>
                  </a:lnTo>
                  <a:lnTo>
                    <a:pt x="8105" y="4205"/>
                  </a:lnTo>
                  <a:lnTo>
                    <a:pt x="8135" y="4507"/>
                  </a:lnTo>
                  <a:lnTo>
                    <a:pt x="8266" y="4144"/>
                  </a:lnTo>
                  <a:lnTo>
                    <a:pt x="8410" y="3586"/>
                  </a:lnTo>
                  <a:lnTo>
                    <a:pt x="8526" y="3839"/>
                  </a:lnTo>
                  <a:lnTo>
                    <a:pt x="8800" y="4077"/>
                  </a:lnTo>
                  <a:lnTo>
                    <a:pt x="8922" y="3976"/>
                  </a:lnTo>
                  <a:lnTo>
                    <a:pt x="8962" y="3580"/>
                  </a:lnTo>
                  <a:lnTo>
                    <a:pt x="9114" y="3159"/>
                  </a:lnTo>
                  <a:lnTo>
                    <a:pt x="9114" y="2275"/>
                  </a:lnTo>
                  <a:lnTo>
                    <a:pt x="9169" y="1650"/>
                  </a:lnTo>
                  <a:lnTo>
                    <a:pt x="9260" y="2202"/>
                  </a:lnTo>
                  <a:lnTo>
                    <a:pt x="9260" y="2613"/>
                  </a:lnTo>
                  <a:lnTo>
                    <a:pt x="9321" y="2757"/>
                  </a:lnTo>
                  <a:lnTo>
                    <a:pt x="9373" y="2528"/>
                  </a:lnTo>
                  <a:lnTo>
                    <a:pt x="9373" y="2924"/>
                  </a:lnTo>
                  <a:lnTo>
                    <a:pt x="9443" y="3189"/>
                  </a:lnTo>
                  <a:lnTo>
                    <a:pt x="9443" y="2403"/>
                  </a:lnTo>
                  <a:lnTo>
                    <a:pt x="9520" y="3068"/>
                  </a:lnTo>
                  <a:lnTo>
                    <a:pt x="9520" y="2381"/>
                  </a:lnTo>
                  <a:lnTo>
                    <a:pt x="9596" y="2821"/>
                  </a:lnTo>
                  <a:lnTo>
                    <a:pt x="9657" y="2909"/>
                  </a:lnTo>
                  <a:lnTo>
                    <a:pt x="9712" y="3168"/>
                  </a:lnTo>
                  <a:lnTo>
                    <a:pt x="9712" y="3589"/>
                  </a:lnTo>
                  <a:lnTo>
                    <a:pt x="9757" y="3086"/>
                  </a:lnTo>
                  <a:lnTo>
                    <a:pt x="9797" y="3324"/>
                  </a:lnTo>
                  <a:lnTo>
                    <a:pt x="9828" y="2769"/>
                  </a:lnTo>
                  <a:lnTo>
                    <a:pt x="9879" y="3647"/>
                  </a:lnTo>
                  <a:lnTo>
                    <a:pt x="9904" y="3997"/>
                  </a:lnTo>
                  <a:lnTo>
                    <a:pt x="10093" y="3638"/>
                  </a:lnTo>
                  <a:lnTo>
                    <a:pt x="10093" y="2860"/>
                  </a:lnTo>
                  <a:lnTo>
                    <a:pt x="10206" y="2433"/>
                  </a:lnTo>
                  <a:lnTo>
                    <a:pt x="10245" y="2952"/>
                  </a:lnTo>
                  <a:lnTo>
                    <a:pt x="10322" y="2607"/>
                  </a:lnTo>
                  <a:lnTo>
                    <a:pt x="10495" y="2333"/>
                  </a:lnTo>
                  <a:lnTo>
                    <a:pt x="10495" y="2781"/>
                  </a:lnTo>
                  <a:lnTo>
                    <a:pt x="10529" y="2680"/>
                  </a:lnTo>
                  <a:lnTo>
                    <a:pt x="10529" y="3068"/>
                  </a:lnTo>
                  <a:lnTo>
                    <a:pt x="10602" y="2680"/>
                  </a:lnTo>
                  <a:lnTo>
                    <a:pt x="10602" y="3153"/>
                  </a:lnTo>
                  <a:lnTo>
                    <a:pt x="10669" y="2872"/>
                  </a:lnTo>
                  <a:lnTo>
                    <a:pt x="10721" y="3263"/>
                  </a:lnTo>
                  <a:lnTo>
                    <a:pt x="10721" y="2699"/>
                  </a:lnTo>
                  <a:lnTo>
                    <a:pt x="10828" y="2994"/>
                  </a:lnTo>
                  <a:lnTo>
                    <a:pt x="10928" y="2439"/>
                  </a:lnTo>
                  <a:lnTo>
                    <a:pt x="10998" y="2851"/>
                  </a:lnTo>
                  <a:lnTo>
                    <a:pt x="11062" y="2866"/>
                  </a:lnTo>
                  <a:lnTo>
                    <a:pt x="11105" y="2866"/>
                  </a:lnTo>
                  <a:lnTo>
                    <a:pt x="11218" y="3436"/>
                  </a:lnTo>
                  <a:lnTo>
                    <a:pt x="11395" y="3528"/>
                  </a:lnTo>
                  <a:lnTo>
                    <a:pt x="11492" y="3217"/>
                  </a:lnTo>
                  <a:lnTo>
                    <a:pt x="11593" y="3156"/>
                  </a:lnTo>
                  <a:lnTo>
                    <a:pt x="11617" y="3690"/>
                  </a:lnTo>
                  <a:lnTo>
                    <a:pt x="11846" y="4065"/>
                  </a:lnTo>
                  <a:lnTo>
                    <a:pt x="11922" y="3494"/>
                  </a:lnTo>
                  <a:lnTo>
                    <a:pt x="12038" y="3671"/>
                  </a:lnTo>
                  <a:lnTo>
                    <a:pt x="12108" y="3894"/>
                  </a:lnTo>
                  <a:lnTo>
                    <a:pt x="12169" y="4251"/>
                  </a:lnTo>
                  <a:lnTo>
                    <a:pt x="12169" y="4379"/>
                  </a:lnTo>
                  <a:lnTo>
                    <a:pt x="12358" y="4083"/>
                  </a:lnTo>
                  <a:lnTo>
                    <a:pt x="12502" y="4062"/>
                  </a:lnTo>
                  <a:lnTo>
                    <a:pt x="12813" y="4473"/>
                  </a:lnTo>
                  <a:lnTo>
                    <a:pt x="12813" y="4281"/>
                  </a:lnTo>
                  <a:lnTo>
                    <a:pt x="12965" y="3799"/>
                  </a:lnTo>
                  <a:lnTo>
                    <a:pt x="13209" y="4385"/>
                  </a:lnTo>
                  <a:lnTo>
                    <a:pt x="13676" y="4071"/>
                  </a:lnTo>
                  <a:lnTo>
                    <a:pt x="13822" y="4299"/>
                  </a:lnTo>
                  <a:lnTo>
                    <a:pt x="13907" y="4049"/>
                  </a:lnTo>
                  <a:lnTo>
                    <a:pt x="14008" y="4223"/>
                  </a:lnTo>
                  <a:lnTo>
                    <a:pt x="14160" y="4019"/>
                  </a:lnTo>
                  <a:lnTo>
                    <a:pt x="14185" y="3888"/>
                  </a:lnTo>
                  <a:lnTo>
                    <a:pt x="14282" y="3696"/>
                  </a:lnTo>
                  <a:lnTo>
                    <a:pt x="14282" y="3354"/>
                  </a:lnTo>
                  <a:lnTo>
                    <a:pt x="14368" y="2949"/>
                  </a:lnTo>
                  <a:lnTo>
                    <a:pt x="14419" y="2650"/>
                  </a:lnTo>
                  <a:lnTo>
                    <a:pt x="14459" y="2260"/>
                  </a:lnTo>
                  <a:lnTo>
                    <a:pt x="14484" y="1839"/>
                  </a:lnTo>
                  <a:lnTo>
                    <a:pt x="14484" y="1293"/>
                  </a:lnTo>
                  <a:lnTo>
                    <a:pt x="14544" y="2064"/>
                  </a:lnTo>
                  <a:lnTo>
                    <a:pt x="14584" y="1720"/>
                  </a:lnTo>
                  <a:lnTo>
                    <a:pt x="14609" y="2299"/>
                  </a:lnTo>
                  <a:lnTo>
                    <a:pt x="14660" y="1924"/>
                  </a:lnTo>
                  <a:lnTo>
                    <a:pt x="14660" y="2311"/>
                  </a:lnTo>
                  <a:lnTo>
                    <a:pt x="14743" y="1845"/>
                  </a:lnTo>
                  <a:lnTo>
                    <a:pt x="14773" y="2485"/>
                  </a:lnTo>
                  <a:lnTo>
                    <a:pt x="14828" y="2058"/>
                  </a:lnTo>
                  <a:lnTo>
                    <a:pt x="14971" y="1744"/>
                  </a:lnTo>
                  <a:lnTo>
                    <a:pt x="14971" y="2497"/>
                  </a:lnTo>
                  <a:lnTo>
                    <a:pt x="15057" y="1881"/>
                  </a:lnTo>
                  <a:lnTo>
                    <a:pt x="15057" y="2232"/>
                  </a:lnTo>
                  <a:lnTo>
                    <a:pt x="15118" y="2064"/>
                  </a:lnTo>
                  <a:lnTo>
                    <a:pt x="15118" y="2506"/>
                  </a:lnTo>
                  <a:lnTo>
                    <a:pt x="15170" y="2095"/>
                  </a:lnTo>
                  <a:lnTo>
                    <a:pt x="15215" y="2467"/>
                  </a:lnTo>
                  <a:lnTo>
                    <a:pt x="15215" y="1994"/>
                  </a:lnTo>
                  <a:lnTo>
                    <a:pt x="15292" y="1665"/>
                  </a:lnTo>
                  <a:lnTo>
                    <a:pt x="15292" y="2412"/>
                  </a:lnTo>
                  <a:lnTo>
                    <a:pt x="15368" y="2138"/>
                  </a:lnTo>
                  <a:lnTo>
                    <a:pt x="15368" y="2537"/>
                  </a:lnTo>
                  <a:lnTo>
                    <a:pt x="15505" y="2696"/>
                  </a:lnTo>
                  <a:lnTo>
                    <a:pt x="15505" y="3016"/>
                  </a:lnTo>
                  <a:lnTo>
                    <a:pt x="15621" y="3159"/>
                  </a:lnTo>
                  <a:lnTo>
                    <a:pt x="15697" y="2939"/>
                  </a:lnTo>
                  <a:lnTo>
                    <a:pt x="15810" y="3351"/>
                  </a:lnTo>
                  <a:lnTo>
                    <a:pt x="15871" y="2821"/>
                  </a:lnTo>
                  <a:lnTo>
                    <a:pt x="15917" y="3388"/>
                  </a:lnTo>
                  <a:lnTo>
                    <a:pt x="16145" y="3150"/>
                  </a:lnTo>
                  <a:lnTo>
                    <a:pt x="16371" y="3311"/>
                  </a:lnTo>
                  <a:lnTo>
                    <a:pt x="16471" y="3909"/>
                  </a:lnTo>
                  <a:lnTo>
                    <a:pt x="16654" y="3147"/>
                  </a:lnTo>
                  <a:lnTo>
                    <a:pt x="16679" y="2598"/>
                  </a:lnTo>
                  <a:lnTo>
                    <a:pt x="16770" y="3171"/>
                  </a:lnTo>
                  <a:lnTo>
                    <a:pt x="17008" y="3583"/>
                  </a:lnTo>
                  <a:lnTo>
                    <a:pt x="17142" y="3223"/>
                  </a:lnTo>
                  <a:lnTo>
                    <a:pt x="17283" y="3302"/>
                  </a:lnTo>
                  <a:lnTo>
                    <a:pt x="17648" y="4278"/>
                  </a:lnTo>
                  <a:lnTo>
                    <a:pt x="17804" y="4107"/>
                  </a:lnTo>
                  <a:lnTo>
                    <a:pt x="17938" y="3830"/>
                  </a:lnTo>
                  <a:lnTo>
                    <a:pt x="18030" y="3662"/>
                  </a:lnTo>
                  <a:lnTo>
                    <a:pt x="18088" y="3308"/>
                  </a:lnTo>
                  <a:lnTo>
                    <a:pt x="18164" y="3757"/>
                  </a:lnTo>
                  <a:lnTo>
                    <a:pt x="18362" y="4437"/>
                  </a:lnTo>
                  <a:lnTo>
                    <a:pt x="18453" y="3397"/>
                  </a:lnTo>
                  <a:lnTo>
                    <a:pt x="18560" y="4321"/>
                  </a:lnTo>
                  <a:lnTo>
                    <a:pt x="18679" y="4266"/>
                  </a:lnTo>
                  <a:lnTo>
                    <a:pt x="18874" y="3781"/>
                  </a:lnTo>
                  <a:lnTo>
                    <a:pt x="19173" y="3772"/>
                  </a:lnTo>
                  <a:lnTo>
                    <a:pt x="19396" y="3940"/>
                  </a:lnTo>
                  <a:lnTo>
                    <a:pt x="19578" y="4345"/>
                  </a:lnTo>
                  <a:lnTo>
                    <a:pt x="19746" y="4254"/>
                  </a:lnTo>
                  <a:lnTo>
                    <a:pt x="19914" y="4324"/>
                  </a:lnTo>
                  <a:lnTo>
                    <a:pt x="20021" y="4592"/>
                  </a:lnTo>
                  <a:lnTo>
                    <a:pt x="20021" y="4302"/>
                  </a:lnTo>
                  <a:lnTo>
                    <a:pt x="20021" y="4001"/>
                  </a:lnTo>
                  <a:lnTo>
                    <a:pt x="20075" y="3863"/>
                  </a:lnTo>
                  <a:lnTo>
                    <a:pt x="20115" y="3558"/>
                  </a:lnTo>
                  <a:lnTo>
                    <a:pt x="20155" y="3290"/>
                  </a:lnTo>
                  <a:lnTo>
                    <a:pt x="20225" y="3061"/>
                  </a:lnTo>
                  <a:lnTo>
                    <a:pt x="20271" y="2970"/>
                  </a:lnTo>
                  <a:lnTo>
                    <a:pt x="20341" y="2961"/>
                  </a:lnTo>
                  <a:lnTo>
                    <a:pt x="20341" y="2189"/>
                  </a:lnTo>
                  <a:lnTo>
                    <a:pt x="20502" y="2479"/>
                  </a:lnTo>
                  <a:lnTo>
                    <a:pt x="20624" y="2220"/>
                  </a:lnTo>
                  <a:lnTo>
                    <a:pt x="20725" y="2058"/>
                  </a:lnTo>
                  <a:lnTo>
                    <a:pt x="20725" y="1653"/>
                  </a:lnTo>
                  <a:lnTo>
                    <a:pt x="20871" y="1759"/>
                  </a:lnTo>
                  <a:lnTo>
                    <a:pt x="20871" y="0"/>
                  </a:lnTo>
                </a:path>
              </a:pathLst>
            </a:custGeom>
            <a:noFill/>
            <a:ln w="28575" cap="flat">
              <a:solidFill>
                <a:schemeClr val="accent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GB" sz="14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54" name="Rectangle 104"/>
            <p:cNvSpPr>
              <a:spLocks noChangeArrowheads="1"/>
            </p:cNvSpPr>
            <p:nvPr/>
          </p:nvSpPr>
          <p:spPr bwMode="auto">
            <a:xfrm>
              <a:off x="3136610" y="1321169"/>
              <a:ext cx="108843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GB" altLang="en-US" dirty="0">
                  <a:solidFill>
                    <a:schemeClr val="accent3">
                      <a:lumMod val="75000"/>
                    </a:schemeClr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CO</a:t>
              </a:r>
              <a:r>
                <a:rPr lang="en-GB" altLang="en-US" baseline="-25000" dirty="0">
                  <a:solidFill>
                    <a:schemeClr val="accent3">
                      <a:lumMod val="75000"/>
                    </a:schemeClr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2</a:t>
              </a:r>
              <a:r>
                <a:rPr lang="en-GB" altLang="en-US" dirty="0">
                  <a:solidFill>
                    <a:schemeClr val="accent3">
                      <a:lumMod val="75000"/>
                    </a:schemeClr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[ppm]</a:t>
              </a:r>
              <a:r>
                <a:rPr lang="en-GB" altLang="en-US" baseline="-25000" dirty="0">
                  <a:solidFill>
                    <a:schemeClr val="accent3">
                      <a:lumMod val="75000"/>
                    </a:schemeClr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endParaRPr lang="en-GB" altLang="en-US" sz="1400" dirty="0">
                <a:solidFill>
                  <a:schemeClr val="accent3">
                    <a:lumMod val="7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62" name="Rectangle 116"/>
            <p:cNvSpPr>
              <a:spLocks noChangeArrowheads="1"/>
            </p:cNvSpPr>
            <p:nvPr/>
          </p:nvSpPr>
          <p:spPr bwMode="auto">
            <a:xfrm>
              <a:off x="1053989" y="2658600"/>
              <a:ext cx="39594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Lato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en-GB" altLang="en-US" sz="1600" b="0" dirty="0">
                  <a:solidFill>
                    <a:schemeClr val="accent3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ppm</a:t>
              </a:r>
              <a:endParaRPr lang="en-GB" altLang="en-US" sz="1200" b="0" dirty="0">
                <a:solidFill>
                  <a:schemeClr val="accent3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grpSp>
          <p:nvGrpSpPr>
            <p:cNvPr id="97" name="Group 96"/>
            <p:cNvGrpSpPr/>
            <p:nvPr/>
          </p:nvGrpSpPr>
          <p:grpSpPr>
            <a:xfrm>
              <a:off x="1087332" y="2949087"/>
              <a:ext cx="7609421" cy="288176"/>
              <a:chOff x="1087332" y="4128315"/>
              <a:chExt cx="7609421" cy="288176"/>
            </a:xfrm>
          </p:grpSpPr>
          <p:sp>
            <p:nvSpPr>
              <p:cNvPr id="98" name="Rectangle 64"/>
              <p:cNvSpPr>
                <a:spLocks noChangeArrowheads="1"/>
              </p:cNvSpPr>
              <p:nvPr/>
            </p:nvSpPr>
            <p:spPr bwMode="auto">
              <a:xfrm>
                <a:off x="1087332" y="4201047"/>
                <a:ext cx="726160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GB" altLang="en-US" sz="1400" b="0" dirty="0">
                    <a:solidFill>
                      <a:srgbClr val="000000"/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rPr>
                  <a:t>-400,000</a:t>
                </a:r>
                <a:endParaRPr lang="en-GB" altLang="en-US" sz="1400" b="0" dirty="0">
                  <a:solidFill>
                    <a:prstClr val="black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  <p:sp>
            <p:nvSpPr>
              <p:cNvPr id="99" name="Line 67"/>
              <p:cNvSpPr>
                <a:spLocks noChangeShapeType="1"/>
              </p:cNvSpPr>
              <p:nvPr/>
            </p:nvSpPr>
            <p:spPr bwMode="auto">
              <a:xfrm>
                <a:off x="1455216" y="4128315"/>
                <a:ext cx="0" cy="77581"/>
              </a:xfrm>
              <a:prstGeom prst="line">
                <a:avLst/>
              </a:prstGeom>
              <a:noFill/>
              <a:ln w="14288" cap="flat">
                <a:solidFill>
                  <a:srgbClr val="1D1D1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GB" sz="1400" dirty="0">
                  <a:solidFill>
                    <a:prstClr val="black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  <p:sp>
            <p:nvSpPr>
              <p:cNvPr id="100" name="Rectangle 68"/>
              <p:cNvSpPr>
                <a:spLocks noChangeArrowheads="1"/>
              </p:cNvSpPr>
              <p:nvPr/>
            </p:nvSpPr>
            <p:spPr bwMode="auto">
              <a:xfrm>
                <a:off x="2885593" y="4201047"/>
                <a:ext cx="726160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GB" altLang="en-US" sz="1400" b="0" dirty="0">
                    <a:solidFill>
                      <a:srgbClr val="000000"/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rPr>
                  <a:t>-300,000</a:t>
                </a:r>
                <a:endParaRPr lang="en-GB" altLang="en-US" sz="1400" b="0" dirty="0">
                  <a:solidFill>
                    <a:prstClr val="black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  <p:sp>
            <p:nvSpPr>
              <p:cNvPr id="101" name="Line 69"/>
              <p:cNvSpPr>
                <a:spLocks noChangeShapeType="1"/>
              </p:cNvSpPr>
              <p:nvPr/>
            </p:nvSpPr>
            <p:spPr bwMode="auto">
              <a:xfrm>
                <a:off x="3253476" y="4128315"/>
                <a:ext cx="0" cy="77581"/>
              </a:xfrm>
              <a:prstGeom prst="line">
                <a:avLst/>
              </a:prstGeom>
              <a:noFill/>
              <a:ln w="14288" cap="flat">
                <a:solidFill>
                  <a:srgbClr val="1D1D1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GB" sz="1400" dirty="0">
                  <a:solidFill>
                    <a:prstClr val="black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  <p:sp>
            <p:nvSpPr>
              <p:cNvPr id="102" name="Rectangle 70"/>
              <p:cNvSpPr>
                <a:spLocks noChangeArrowheads="1"/>
              </p:cNvSpPr>
              <p:nvPr/>
            </p:nvSpPr>
            <p:spPr bwMode="auto">
              <a:xfrm>
                <a:off x="4694076" y="4201047"/>
                <a:ext cx="726160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GB" altLang="en-US" sz="1400" b="0" dirty="0">
                    <a:solidFill>
                      <a:srgbClr val="000000"/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rPr>
                  <a:t>-200,000</a:t>
                </a:r>
                <a:endParaRPr lang="en-GB" altLang="en-US" sz="1400" b="0" dirty="0">
                  <a:solidFill>
                    <a:prstClr val="black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  <p:sp>
            <p:nvSpPr>
              <p:cNvPr id="103" name="Line 71"/>
              <p:cNvSpPr>
                <a:spLocks noChangeShapeType="1"/>
              </p:cNvSpPr>
              <p:nvPr/>
            </p:nvSpPr>
            <p:spPr bwMode="auto">
              <a:xfrm>
                <a:off x="5057988" y="4128315"/>
                <a:ext cx="0" cy="77581"/>
              </a:xfrm>
              <a:prstGeom prst="line">
                <a:avLst/>
              </a:prstGeom>
              <a:noFill/>
              <a:ln w="14288" cap="flat">
                <a:solidFill>
                  <a:srgbClr val="1D1D1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GB" sz="1400" dirty="0">
                  <a:solidFill>
                    <a:prstClr val="black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  <p:sp>
            <p:nvSpPr>
              <p:cNvPr id="104" name="Rectangle 72"/>
              <p:cNvSpPr>
                <a:spLocks noChangeArrowheads="1"/>
              </p:cNvSpPr>
              <p:nvPr/>
            </p:nvSpPr>
            <p:spPr bwMode="auto">
              <a:xfrm>
                <a:off x="6485088" y="4201047"/>
                <a:ext cx="726160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9pPr>
              </a:lstStyle>
              <a:p>
                <a:pPr algn="ctr">
                  <a:defRPr/>
                </a:pPr>
                <a:r>
                  <a:rPr lang="en-GB" altLang="en-US" sz="1400" b="0" dirty="0">
                    <a:solidFill>
                      <a:srgbClr val="000000"/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rPr>
                  <a:t>-100,000</a:t>
                </a:r>
                <a:endParaRPr lang="en-GB" altLang="en-US" sz="1400" b="0" dirty="0">
                  <a:solidFill>
                    <a:prstClr val="black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  <p:sp>
            <p:nvSpPr>
              <p:cNvPr id="105" name="Line 73"/>
              <p:cNvSpPr>
                <a:spLocks noChangeShapeType="1"/>
              </p:cNvSpPr>
              <p:nvPr/>
            </p:nvSpPr>
            <p:spPr bwMode="auto">
              <a:xfrm>
                <a:off x="6844993" y="4128315"/>
                <a:ext cx="0" cy="77581"/>
              </a:xfrm>
              <a:prstGeom prst="line">
                <a:avLst/>
              </a:prstGeom>
              <a:noFill/>
              <a:ln w="14288" cap="flat">
                <a:solidFill>
                  <a:srgbClr val="1D1D1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GB" sz="1400" dirty="0">
                  <a:solidFill>
                    <a:prstClr val="black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  <p:sp>
            <p:nvSpPr>
              <p:cNvPr id="106" name="Rectangle 74"/>
              <p:cNvSpPr>
                <a:spLocks noChangeArrowheads="1"/>
              </p:cNvSpPr>
              <p:nvPr/>
            </p:nvSpPr>
            <p:spPr bwMode="auto">
              <a:xfrm>
                <a:off x="8592557" y="4201047"/>
                <a:ext cx="104196" cy="215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Lato" panose="020B0604020202020204" pitchFamily="34" charset="0"/>
                  </a:defRPr>
                </a:lvl9pPr>
              </a:lstStyle>
              <a:p>
                <a:pPr>
                  <a:defRPr/>
                </a:pPr>
                <a:r>
                  <a:rPr lang="en-GB" altLang="en-US" sz="1400" b="0" dirty="0">
                    <a:solidFill>
                      <a:srgbClr val="000000"/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rPr>
                  <a:t>0</a:t>
                </a:r>
                <a:endParaRPr lang="en-GB" altLang="en-US" sz="1400" b="0" dirty="0">
                  <a:solidFill>
                    <a:prstClr val="black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  <p:sp>
            <p:nvSpPr>
              <p:cNvPr id="107" name="Line 75"/>
              <p:cNvSpPr>
                <a:spLocks noChangeShapeType="1"/>
              </p:cNvSpPr>
              <p:nvPr/>
            </p:nvSpPr>
            <p:spPr bwMode="auto">
              <a:xfrm>
                <a:off x="8658260" y="4128315"/>
                <a:ext cx="0" cy="77581"/>
              </a:xfrm>
              <a:prstGeom prst="line">
                <a:avLst/>
              </a:prstGeom>
              <a:noFill/>
              <a:ln w="14288" cap="flat">
                <a:solidFill>
                  <a:srgbClr val="1D1D1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GB" sz="1400" dirty="0">
                  <a:solidFill>
                    <a:prstClr val="black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</p:grpSp>
      </p:grpSp>
      <p:pic>
        <p:nvPicPr>
          <p:cNvPr id="110" name="Picture 10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0066" y="485882"/>
            <a:ext cx="839658" cy="839658"/>
          </a:xfrm>
          <a:prstGeom prst="rect">
            <a:avLst/>
          </a:prstGeom>
        </p:spPr>
      </p:pic>
      <p:sp>
        <p:nvSpPr>
          <p:cNvPr id="111" name="Textfeld 1"/>
          <p:cNvSpPr txBox="1"/>
          <p:nvPr/>
        </p:nvSpPr>
        <p:spPr>
          <a:xfrm>
            <a:off x="2374808" y="397150"/>
            <a:ext cx="4394399" cy="565146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en-US" sz="3200" dirty="0"/>
              <a:t>CO</a:t>
            </a:r>
            <a:r>
              <a:rPr lang="en-US" sz="3200" baseline="-25000" dirty="0"/>
              <a:t>2</a:t>
            </a:r>
            <a:r>
              <a:rPr lang="en-US" sz="3200" dirty="0"/>
              <a:t> Problem Explained</a:t>
            </a:r>
          </a:p>
        </p:txBody>
      </p:sp>
      <p:sp>
        <p:nvSpPr>
          <p:cNvPr id="230" name="Rectangle 104"/>
          <p:cNvSpPr>
            <a:spLocks noChangeArrowheads="1"/>
          </p:cNvSpPr>
          <p:nvPr/>
        </p:nvSpPr>
        <p:spPr bwMode="auto">
          <a:xfrm>
            <a:off x="6844993" y="1585467"/>
            <a:ext cx="14194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ato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GB" altLang="en-US" dirty="0">
                <a:solidFill>
                  <a:srgbClr val="FF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Keeling Curve</a:t>
            </a:r>
            <a:endParaRPr lang="en-GB" altLang="en-US" sz="1400" dirty="0">
              <a:solidFill>
                <a:srgbClr val="FF00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39895" y="3677177"/>
            <a:ext cx="3506114" cy="2897566"/>
            <a:chOff x="539895" y="3677177"/>
            <a:chExt cx="3506114" cy="289756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895" y="3677177"/>
              <a:ext cx="3506114" cy="2730568"/>
            </a:xfrm>
            <a:prstGeom prst="rect">
              <a:avLst/>
            </a:prstGeom>
          </p:spPr>
        </p:pic>
        <p:sp>
          <p:nvSpPr>
            <p:cNvPr id="231" name="Text Placeholder 3"/>
            <p:cNvSpPr txBox="1">
              <a:spLocks/>
            </p:cNvSpPr>
            <p:nvPr/>
          </p:nvSpPr>
          <p:spPr>
            <a:xfrm>
              <a:off x="2420265" y="6240747"/>
              <a:ext cx="1566703" cy="333996"/>
            </a:xfrm>
            <a:prstGeom prst="rect">
              <a:avLst/>
            </a:prstGeom>
          </p:spPr>
          <p:txBody>
            <a:bodyPr/>
            <a:lstStyle>
              <a:lvl1pPr marL="358775" indent="-358775" algn="l" defTabSz="957263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77875" indent="-298450" algn="l" defTabSz="957263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900">
                  <a:solidFill>
                    <a:schemeClr val="tx1"/>
                  </a:solidFill>
                  <a:latin typeface="+mn-lt"/>
                </a:defRPr>
              </a:lvl2pPr>
              <a:lvl3pPr marL="1196975" indent="-239713" algn="l" defTabSz="957263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500">
                  <a:solidFill>
                    <a:schemeClr val="tx1"/>
                  </a:solidFill>
                  <a:latin typeface="+mn-lt"/>
                </a:defRPr>
              </a:lvl3pPr>
              <a:lvl4pPr marL="1676400" indent="-239713" algn="l" defTabSz="957263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100">
                  <a:solidFill>
                    <a:schemeClr val="tx1"/>
                  </a:solidFill>
                  <a:latin typeface="+mn-lt"/>
                </a:defRPr>
              </a:lvl4pPr>
              <a:lvl5pPr marL="2155825" indent="-239713" algn="l" defTabSz="957263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+mn-lt"/>
                </a:defRPr>
              </a:lvl5pPr>
              <a:lvl6pPr marL="2613025" indent="-239713" algn="l" defTabSz="957263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+mn-lt"/>
                </a:defRPr>
              </a:lvl6pPr>
              <a:lvl7pPr marL="3070225" indent="-239713" algn="l" defTabSz="957263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+mn-lt"/>
                </a:defRPr>
              </a:lvl7pPr>
              <a:lvl8pPr marL="3527425" indent="-239713" algn="l" defTabSz="957263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+mn-lt"/>
                </a:defRPr>
              </a:lvl8pPr>
              <a:lvl9pPr marL="3984625" indent="-239713" algn="l" defTabSz="957263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algn="r">
                <a:buNone/>
              </a:pPr>
              <a:r>
                <a:rPr lang="en-US" sz="1000" kern="0" dirty="0">
                  <a:solidFill>
                    <a:schemeClr val="bg1">
                      <a:lumMod val="75000"/>
                    </a:schemeClr>
                  </a:solidFill>
                </a:rPr>
                <a:t>[</a:t>
              </a:r>
              <a:r>
                <a:rPr lang="en-US" sz="1000" kern="0" dirty="0">
                  <a:solidFill>
                    <a:schemeClr val="bg1">
                      <a:lumMod val="75000"/>
                    </a:schemeClr>
                  </a:solidFill>
                  <a:hlinkClick r:id="rId6"/>
                </a:rPr>
                <a:t>Link</a:t>
              </a:r>
              <a:r>
                <a:rPr lang="en-US" sz="1000" kern="0" dirty="0">
                  <a:solidFill>
                    <a:schemeClr val="bg1">
                      <a:lumMod val="75000"/>
                    </a:schemeClr>
                  </a:solidFill>
                </a:rPr>
                <a:t>]</a:t>
              </a:r>
              <a:endParaRPr lang="de-DE" sz="1000" kern="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310884" y="1015067"/>
            <a:ext cx="6790594" cy="5315884"/>
            <a:chOff x="1310884" y="1015067"/>
            <a:chExt cx="6790594" cy="5315884"/>
          </a:xfrm>
        </p:grpSpPr>
        <p:pic>
          <p:nvPicPr>
            <p:cNvPr id="233" name="Picture 232"/>
            <p:cNvPicPr>
              <a:picLocks noChangeAspect="1"/>
            </p:cNvPicPr>
            <p:nvPr/>
          </p:nvPicPr>
          <p:blipFill rotWithShape="1">
            <a:blip r:embed="rId2"/>
            <a:srcRect b="8357"/>
            <a:stretch/>
          </p:blipFill>
          <p:spPr>
            <a:xfrm>
              <a:off x="1310884" y="1015067"/>
              <a:ext cx="6790594" cy="531588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11" name="TextBox 10"/>
            <p:cNvSpPr txBox="1"/>
            <p:nvPr/>
          </p:nvSpPr>
          <p:spPr>
            <a:xfrm>
              <a:off x="1508692" y="5944900"/>
              <a:ext cx="609600" cy="257369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en-GB" sz="1200" dirty="0">
                  <a:hlinkClick r:id="rId3"/>
                </a:rPr>
                <a:t>Link</a:t>
              </a:r>
              <a:endParaRPr lang="en-GB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0835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" grpId="0"/>
      <p:bldP spid="85" grpId="0" animBg="1"/>
      <p:bldP spid="23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b="8287"/>
          <a:stretch/>
        </p:blipFill>
        <p:spPr>
          <a:xfrm>
            <a:off x="4784518" y="3732341"/>
            <a:ext cx="3316960" cy="25986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4" name="TextBox 43"/>
          <p:cNvSpPr txBox="1"/>
          <p:nvPr/>
        </p:nvSpPr>
        <p:spPr>
          <a:xfrm>
            <a:off x="4837890" y="5900391"/>
            <a:ext cx="609600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en-GB" sz="1200" dirty="0">
                <a:hlinkClick r:id="rId3"/>
              </a:rPr>
              <a:t>Link</a:t>
            </a:r>
            <a:endParaRPr lang="en-GB" sz="1200" dirty="0"/>
          </a:p>
        </p:txBody>
      </p:sp>
      <p:grpSp>
        <p:nvGrpSpPr>
          <p:cNvPr id="39" name="Group 38"/>
          <p:cNvGrpSpPr/>
          <p:nvPr/>
        </p:nvGrpSpPr>
        <p:grpSpPr>
          <a:xfrm>
            <a:off x="539895" y="3677177"/>
            <a:ext cx="3506114" cy="2897566"/>
            <a:chOff x="539895" y="3677177"/>
            <a:chExt cx="3506114" cy="2897566"/>
          </a:xfrm>
        </p:grpSpPr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895" y="3677177"/>
              <a:ext cx="3506114" cy="2730568"/>
            </a:xfrm>
            <a:prstGeom prst="rect">
              <a:avLst/>
            </a:prstGeom>
          </p:spPr>
        </p:pic>
        <p:sp>
          <p:nvSpPr>
            <p:cNvPr id="41" name="Text Placeholder 3"/>
            <p:cNvSpPr txBox="1">
              <a:spLocks/>
            </p:cNvSpPr>
            <p:nvPr/>
          </p:nvSpPr>
          <p:spPr>
            <a:xfrm>
              <a:off x="2420265" y="6240747"/>
              <a:ext cx="1566703" cy="333996"/>
            </a:xfrm>
            <a:prstGeom prst="rect">
              <a:avLst/>
            </a:prstGeom>
          </p:spPr>
          <p:txBody>
            <a:bodyPr/>
            <a:lstStyle>
              <a:lvl1pPr marL="358775" indent="-358775" algn="l" defTabSz="957263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77875" indent="-298450" algn="l" defTabSz="957263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900">
                  <a:solidFill>
                    <a:schemeClr val="tx1"/>
                  </a:solidFill>
                  <a:latin typeface="+mn-lt"/>
                </a:defRPr>
              </a:lvl2pPr>
              <a:lvl3pPr marL="1196975" indent="-239713" algn="l" defTabSz="957263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500">
                  <a:solidFill>
                    <a:schemeClr val="tx1"/>
                  </a:solidFill>
                  <a:latin typeface="+mn-lt"/>
                </a:defRPr>
              </a:lvl3pPr>
              <a:lvl4pPr marL="1676400" indent="-239713" algn="l" defTabSz="957263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100">
                  <a:solidFill>
                    <a:schemeClr val="tx1"/>
                  </a:solidFill>
                  <a:latin typeface="+mn-lt"/>
                </a:defRPr>
              </a:lvl4pPr>
              <a:lvl5pPr marL="2155825" indent="-239713" algn="l" defTabSz="957263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+mn-lt"/>
                </a:defRPr>
              </a:lvl5pPr>
              <a:lvl6pPr marL="2613025" indent="-239713" algn="l" defTabSz="957263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+mn-lt"/>
                </a:defRPr>
              </a:lvl6pPr>
              <a:lvl7pPr marL="3070225" indent="-239713" algn="l" defTabSz="957263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+mn-lt"/>
                </a:defRPr>
              </a:lvl7pPr>
              <a:lvl8pPr marL="3527425" indent="-239713" algn="l" defTabSz="957263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+mn-lt"/>
                </a:defRPr>
              </a:lvl8pPr>
              <a:lvl9pPr marL="3984625" indent="-239713" algn="l" defTabSz="957263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1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algn="r">
                <a:buNone/>
              </a:pPr>
              <a:r>
                <a:rPr lang="en-US" sz="1000" kern="0" dirty="0">
                  <a:solidFill>
                    <a:schemeClr val="bg1">
                      <a:lumMod val="75000"/>
                    </a:schemeClr>
                  </a:solidFill>
                </a:rPr>
                <a:t>[</a:t>
              </a:r>
              <a:r>
                <a:rPr lang="en-US" sz="1000" kern="0" dirty="0">
                  <a:solidFill>
                    <a:schemeClr val="bg1">
                      <a:lumMod val="75000"/>
                    </a:schemeClr>
                  </a:solidFill>
                  <a:hlinkClick r:id="rId5"/>
                </a:rPr>
                <a:t>Link</a:t>
              </a:r>
              <a:r>
                <a:rPr lang="en-US" sz="1000" kern="0" dirty="0">
                  <a:solidFill>
                    <a:schemeClr val="bg1">
                      <a:lumMod val="75000"/>
                    </a:schemeClr>
                  </a:solidFill>
                </a:rPr>
                <a:t>]</a:t>
              </a:r>
              <a:endParaRPr lang="de-DE" sz="1000" kern="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pic>
        <p:nvPicPr>
          <p:cNvPr id="110" name="Picture 10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0066" y="485882"/>
            <a:ext cx="839658" cy="839658"/>
          </a:xfrm>
          <a:prstGeom prst="rect">
            <a:avLst/>
          </a:prstGeom>
        </p:spPr>
      </p:pic>
      <p:sp>
        <p:nvSpPr>
          <p:cNvPr id="111" name="Textfeld 1"/>
          <p:cNvSpPr txBox="1"/>
          <p:nvPr/>
        </p:nvSpPr>
        <p:spPr>
          <a:xfrm>
            <a:off x="2374808" y="397150"/>
            <a:ext cx="4394399" cy="565146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algn="ctr"/>
            <a:r>
              <a:rPr lang="en-US" sz="3200" dirty="0"/>
              <a:t>CO</a:t>
            </a:r>
            <a:r>
              <a:rPr lang="en-US" sz="3200" baseline="-25000" dirty="0"/>
              <a:t>2</a:t>
            </a:r>
            <a:r>
              <a:rPr lang="en-US" sz="3200" dirty="0"/>
              <a:t> Problem Explained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310884" y="1015067"/>
            <a:ext cx="6790594" cy="5315884"/>
            <a:chOff x="1310884" y="1015067"/>
            <a:chExt cx="6790594" cy="5315884"/>
          </a:xfrm>
        </p:grpSpPr>
        <p:pic>
          <p:nvPicPr>
            <p:cNvPr id="233" name="Picture 232"/>
            <p:cNvPicPr>
              <a:picLocks noChangeAspect="1"/>
            </p:cNvPicPr>
            <p:nvPr/>
          </p:nvPicPr>
          <p:blipFill rotWithShape="1">
            <a:blip r:embed="rId2"/>
            <a:srcRect b="8357"/>
            <a:stretch/>
          </p:blipFill>
          <p:spPr>
            <a:xfrm>
              <a:off x="1310884" y="1015067"/>
              <a:ext cx="6790594" cy="531588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42" name="TextBox 41"/>
            <p:cNvSpPr txBox="1"/>
            <p:nvPr/>
          </p:nvSpPr>
          <p:spPr>
            <a:xfrm>
              <a:off x="1508692" y="5944900"/>
              <a:ext cx="609600" cy="257369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r>
                <a:rPr lang="en-GB" sz="1200" dirty="0">
                  <a:hlinkClick r:id="rId3"/>
                </a:rPr>
                <a:t>Link</a:t>
              </a:r>
              <a:endParaRPr lang="en-GB" sz="1200" dirty="0"/>
            </a:p>
          </p:txBody>
        </p:sp>
      </p:grpSp>
      <p:sp>
        <p:nvSpPr>
          <p:cNvPr id="238" name="Rechteck 5">
            <a:extLst>
              <a:ext uri="{FF2B5EF4-FFF2-40B4-BE49-F238E27FC236}">
                <a16:creationId xmlns:a16="http://schemas.microsoft.com/office/drawing/2014/main" id="{7F2990D4-EA79-45D6-AF78-DF052903B3F1}"/>
              </a:ext>
            </a:extLst>
          </p:cNvPr>
          <p:cNvSpPr/>
          <p:nvPr/>
        </p:nvSpPr>
        <p:spPr bwMode="auto">
          <a:xfrm>
            <a:off x="2327396" y="5139707"/>
            <a:ext cx="357810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baseline="30000" dirty="0">
                <a:solidFill>
                  <a:schemeClr val="bg1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13</a:t>
            </a:r>
            <a:r>
              <a:rPr lang="en-GB" dirty="0">
                <a:solidFill>
                  <a:schemeClr val="bg1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C is rare in fossil fuels </a:t>
            </a:r>
          </a:p>
          <a:p>
            <a:pPr>
              <a:defRPr/>
            </a:pPr>
            <a:r>
              <a:rPr lang="en-GB" b="1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 Climate Change is Man-Made! </a:t>
            </a:r>
          </a:p>
        </p:txBody>
      </p:sp>
      <p:sp>
        <p:nvSpPr>
          <p:cNvPr id="38" name="Rechteck 5">
            <a:extLst>
              <a:ext uri="{FF2B5EF4-FFF2-40B4-BE49-F238E27FC236}">
                <a16:creationId xmlns:a16="http://schemas.microsoft.com/office/drawing/2014/main" id="{7F2990D4-EA79-45D6-AF78-DF052903B3F1}"/>
              </a:ext>
            </a:extLst>
          </p:cNvPr>
          <p:cNvSpPr/>
          <p:nvPr/>
        </p:nvSpPr>
        <p:spPr bwMode="auto">
          <a:xfrm>
            <a:off x="2326834" y="5139706"/>
            <a:ext cx="326212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baseline="30000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13</a:t>
            </a:r>
            <a:r>
              <a:rPr lang="en-GB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C is rare in fossil fuels </a:t>
            </a:r>
          </a:p>
          <a:p>
            <a:pPr>
              <a:defRPr/>
            </a:pPr>
            <a:endParaRPr lang="en-GB" dirty="0">
              <a:solidFill>
                <a:srgbClr val="FF0000"/>
              </a:solidFill>
              <a:latin typeface="Lato" panose="020F0502020204030203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35" name="Ellipse 2"/>
          <p:cNvSpPr/>
          <p:nvPr/>
        </p:nvSpPr>
        <p:spPr>
          <a:xfrm>
            <a:off x="4129985" y="1932955"/>
            <a:ext cx="615671" cy="438756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6" name="Rechteck 5">
            <a:extLst>
              <a:ext uri="{FF2B5EF4-FFF2-40B4-BE49-F238E27FC236}">
                <a16:creationId xmlns:a16="http://schemas.microsoft.com/office/drawing/2014/main" id="{7F2990D4-EA79-45D6-AF78-DF052903B3F1}"/>
              </a:ext>
            </a:extLst>
          </p:cNvPr>
          <p:cNvSpPr/>
          <p:nvPr/>
        </p:nvSpPr>
        <p:spPr bwMode="auto">
          <a:xfrm>
            <a:off x="1162145" y="962296"/>
            <a:ext cx="7765955" cy="2585323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IPCC: The carbon contained in CO</a:t>
            </a:r>
            <a:r>
              <a:rPr lang="en-GB" baseline="30000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GB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has two naturally occurring stable isotopes denoted </a:t>
            </a:r>
            <a:r>
              <a:rPr lang="en-GB" baseline="30000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12</a:t>
            </a:r>
            <a:r>
              <a:rPr lang="en-GB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C and </a:t>
            </a:r>
            <a:r>
              <a:rPr lang="en-GB" baseline="30000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13</a:t>
            </a:r>
            <a:r>
              <a:rPr lang="en-GB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C. The first of these, </a:t>
            </a:r>
            <a:r>
              <a:rPr lang="en-GB" baseline="30000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12</a:t>
            </a:r>
            <a:r>
              <a:rPr lang="en-GB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C, is the most abundant isotope at about 99%, followed by </a:t>
            </a:r>
            <a:r>
              <a:rPr lang="en-GB" baseline="30000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13</a:t>
            </a:r>
            <a:r>
              <a:rPr lang="en-GB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C at about 1%. </a:t>
            </a:r>
            <a:r>
              <a:rPr lang="en-GB" b="1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Emissions of CO</a:t>
            </a:r>
            <a:r>
              <a:rPr lang="en-GB" b="1" baseline="30000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GB" b="1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from coal, gas and oil combustion and land clearing have </a:t>
            </a:r>
            <a:r>
              <a:rPr lang="en-GB" b="1" baseline="30000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13</a:t>
            </a:r>
            <a:r>
              <a:rPr lang="en-GB" b="1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C/</a:t>
            </a:r>
            <a:r>
              <a:rPr lang="en-GB" b="1" baseline="30000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12</a:t>
            </a:r>
            <a:r>
              <a:rPr lang="en-GB" b="1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C isotopic ratios that are less than those in atmospheric CO</a:t>
            </a:r>
            <a:r>
              <a:rPr lang="en-GB" b="1" baseline="30000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GB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, and each carries a signature related to its source. Thus, as shown in Prentice et al. (2001), when CO</a:t>
            </a:r>
            <a:r>
              <a:rPr lang="en-GB" baseline="30000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GB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from fossil fuel combustion enters the atmosphere, the 13</a:t>
            </a:r>
            <a:r>
              <a:rPr lang="en-GB" baseline="30000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GB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/12</a:t>
            </a:r>
            <a:r>
              <a:rPr lang="en-GB" baseline="30000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GB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isotopic ratio in atmospheric CO</a:t>
            </a:r>
            <a:r>
              <a:rPr lang="en-GB" baseline="30000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GB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decreases at a predictable rate consistent with emissions of CO</a:t>
            </a:r>
            <a:r>
              <a:rPr lang="en-GB" baseline="30000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GB" dirty="0">
                <a:solidFill>
                  <a:srgbClr val="FF0000"/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from fossil origin. 			</a:t>
            </a:r>
            <a:r>
              <a:rPr lang="en-GB" sz="1400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[IPCC AR4, WG1, CH 2-1, p 139, </a:t>
            </a:r>
            <a:r>
              <a:rPr lang="en-GB" sz="1400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  <a:hlinkClick r:id="rId7"/>
              </a:rPr>
              <a:t>Link</a:t>
            </a:r>
            <a:r>
              <a:rPr lang="en-GB" sz="1400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37039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" grpId="0"/>
      <p:bldP spid="238" grpId="1"/>
      <p:bldP spid="38" grpId="0"/>
      <p:bldP spid="38" grpId="1"/>
      <p:bldP spid="235" grpId="0" animBg="1"/>
      <p:bldP spid="236" grpId="0" animBg="1"/>
    </p:bldLst>
  </p:timing>
</p:sld>
</file>

<file path=ppt/theme/theme1.xml><?xml version="1.0" encoding="utf-8"?>
<a:theme xmlns:a="http://schemas.openxmlformats.org/drawingml/2006/main" name="pg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  <a:headEnd type="none" w="med" len="med"/>
          <a:tailEnd type="none" w="med" len="med"/>
        </a:ln>
        <a:effectLst/>
      </a:spPr>
      <a:bodyPr wrap="square" lIns="36000" tIns="36000" rIns="36000" bIns="36000" rtlCol="0" anchor="ctr"/>
      <a:lstStyle>
        <a:defPPr algn="ctr" defTabSz="957263">
          <a:defRPr sz="1200" dirty="0">
            <a:solidFill>
              <a:schemeClr val="dk1"/>
            </a:solidFill>
            <a:latin typeface="Univers" pitchFamily="34" charset="0"/>
            <a:cs typeface="+mn-cs"/>
          </a:defRPr>
        </a:defPPr>
      </a:lstStyle>
      <a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a:style>
    </a:spDef>
    <a:ln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lIns="36000" tIns="36000" rIns="36000" bIns="36000" rtlCol="0">
        <a:spAutoFit/>
      </a:bodyPr>
      <a:lstStyle>
        <a:defPPr>
          <a:defRPr sz="1200" dirty="0" smtClean="0"/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4B093A7A-8806-43B2-BDA8-6439A2099DC3}" vid="{A624AEFD-3623-42F2-B0B4-D664C94BBB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VG Dokument" ma:contentTypeID="0x010100C8A2B13E68D5444DA428C15D9377F18A0043632E79B6B2C3459A5A2BC1B20CE45B" ma:contentTypeVersion="8" ma:contentTypeDescription=" " ma:contentTypeScope="" ma:versionID="93ef682d2d8f48dead0f7586ac5901bc">
  <xsd:schema xmlns:xsd="http://www.w3.org/2001/XMLSchema" xmlns:xs="http://www.w3.org/2001/XMLSchema" xmlns:p="http://schemas.microsoft.com/office/2006/metadata/properties" xmlns:ns2="6fa54871-5ffa-4419-aecb-855182dcb999" targetNamespace="http://schemas.microsoft.com/office/2006/metadata/properties" ma:root="true" ma:fieldsID="0a0fa54e373f8b7ddd01aba52039da99" ns2:_="">
    <xsd:import namespace="6fa54871-5ffa-4419-aecb-855182dcb999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2:ndb12d241d744e86bf530d614d0d26d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a54871-5ffa-4419-aecb-855182dcb999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iespalte &quot;Alle abfangen&quot;" ma:description="" ma:hidden="true" ma:list="{9a0b42fd-d3d0-4b36-938d-389be367d7c2}" ma:internalName="TaxCatchAll" ma:showField="CatchAllData" ma:web="6fa54871-5ffa-4419-aecb-855182dcb9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iespalte &quot;Alle abfangen&quot;1" ma:description="" ma:hidden="true" ma:list="{9a0b42fd-d3d0-4b36-938d-389be367d7c2}" ma:internalName="TaxCatchAllLabel" ma:readOnly="true" ma:showField="CatchAllDataLabel" ma:web="6fa54871-5ffa-4419-aecb-855182dcb9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db12d241d744e86bf530d614d0d26da" ma:index="10" nillable="true" ma:taxonomy="true" ma:internalName="ndb12d241d744e86bf530d614d0d26da" ma:taxonomyFieldName="Stichw_x00f6_rter" ma:displayName="Stichwörter" ma:readOnly="false" ma:default="" ma:fieldId="{7db12d24-1d74-4e86-bf53-0d614d0d26da}" ma:taxonomyMulti="true" ma:sspId="7c0581e8-a2c6-49d1-8836-679a78d057fb" ma:termSetId="f378c43b-dbe6-438b-8b18-a2bcbc953bde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db12d241d744e86bf530d614d0d26da xmlns="6fa54871-5ffa-4419-aecb-855182dcb999">
      <Terms xmlns="http://schemas.microsoft.com/office/infopath/2007/PartnerControls"/>
    </ndb12d241d744e86bf530d614d0d26da>
    <TaxCatchAll xmlns="6fa54871-5ffa-4419-aecb-855182dcb999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84E080-3E3D-46C0-8413-AD6431B432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a54871-5ffa-4419-aecb-855182dcb9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10B25D-CC97-4049-87C1-0DE3B4905B91}">
  <ds:schemaRefs>
    <ds:schemaRef ds:uri="http://purl.org/dc/elements/1.1/"/>
    <ds:schemaRef ds:uri="http://schemas.microsoft.com/office/2006/metadata/properties"/>
    <ds:schemaRef ds:uri="6fa54871-5ffa-4419-aecb-855182dcb999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B7881F3-D6A1-4210-B121-6B70A704E59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409</Words>
  <Application>Microsoft Office PowerPoint</Application>
  <PresentationFormat>Bildschirmpräsentation (4:3)</PresentationFormat>
  <Paragraphs>89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Lato</vt:lpstr>
      <vt:lpstr>Univers</vt:lpstr>
      <vt:lpstr>pg Master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EUROfusion DEMO</dc:creator>
  <cp:lastModifiedBy>Jan Overbeck</cp:lastModifiedBy>
  <cp:revision>1737</cp:revision>
  <cp:lastPrinted>2015-10-26T08:12:52Z</cp:lastPrinted>
  <dcterms:created xsi:type="dcterms:W3CDTF">2015-09-19T22:52:55Z</dcterms:created>
  <dcterms:modified xsi:type="dcterms:W3CDTF">2021-03-17T11:38:58Z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0x010100C8A2B13E68D5444DA428C15D9377F18A0043632E79B6B2C3459A5A2BC1B20CE45B</vt:lpwstr>
  </property>
  <property fmtid="{D5CDD505-2E9C-101B-9397-08002B2CF9AE}" pid="3" name="Stichwörter">
    <vt:lpwstr/>
  </property>
</Properties>
</file>